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6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8/9/2020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8/9/2020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3" y="0"/>
            <a:ext cx="8791575" cy="1106397"/>
          </a:xfrm>
        </p:spPr>
        <p:txBody>
          <a:bodyPr/>
          <a:lstStyle/>
          <a:p>
            <a:pPr algn="ctr"/>
            <a:r>
              <a:rPr lang="fa-IR" b="1" dirty="0" smtClean="0">
                <a:solidFill>
                  <a:schemeClr val="bg1"/>
                </a:solidFill>
              </a:rPr>
              <a:t>بسم الله الرحمن الرحیم</a:t>
            </a:r>
            <a:endParaRPr lang="fa-IR" b="1" dirty="0">
              <a:solidFill>
                <a:schemeClr val="bg1"/>
              </a:solidFill>
            </a:endParaRPr>
          </a:p>
        </p:txBody>
      </p:sp>
      <p:sp>
        <p:nvSpPr>
          <p:cNvPr id="3" name="Subtitle 2"/>
          <p:cNvSpPr>
            <a:spLocks noGrp="1"/>
          </p:cNvSpPr>
          <p:nvPr>
            <p:ph type="subTitle" idx="1"/>
          </p:nvPr>
        </p:nvSpPr>
        <p:spPr>
          <a:xfrm>
            <a:off x="1876422" y="1642610"/>
            <a:ext cx="8791575" cy="2833596"/>
          </a:xfrm>
        </p:spPr>
        <p:txBody>
          <a:bodyPr>
            <a:normAutofit/>
          </a:bodyPr>
          <a:lstStyle/>
          <a:p>
            <a:pPr algn="r"/>
            <a:r>
              <a:rPr lang="fa-IR" sz="3200" b="1" dirty="0" smtClean="0">
                <a:solidFill>
                  <a:schemeClr val="bg1"/>
                </a:solidFill>
              </a:rPr>
              <a:t>قانون کار و تامین اجتماعی</a:t>
            </a:r>
          </a:p>
          <a:p>
            <a:pPr algn="r"/>
            <a:endParaRPr lang="fa-IR" sz="3200" dirty="0">
              <a:solidFill>
                <a:srgbClr val="FF0000"/>
              </a:solidFill>
            </a:endParaRPr>
          </a:p>
          <a:p>
            <a:pPr algn="r"/>
            <a:r>
              <a:rPr lang="fa-IR" sz="3200" b="1" dirty="0" smtClean="0">
                <a:solidFill>
                  <a:schemeClr val="bg1"/>
                </a:solidFill>
              </a:rPr>
              <a:t>مدرس:حسین نظری گوران</a:t>
            </a:r>
          </a:p>
          <a:p>
            <a:pPr algn="r"/>
            <a:endParaRPr lang="fa-IR" sz="3200" b="1" dirty="0">
              <a:solidFill>
                <a:schemeClr val="bg1"/>
              </a:solidFill>
            </a:endParaRPr>
          </a:p>
        </p:txBody>
      </p:sp>
    </p:spTree>
    <p:extLst>
      <p:ext uri="{BB962C8B-B14F-4D97-AF65-F5344CB8AC3E}">
        <p14:creationId xmlns:p14="http://schemas.microsoft.com/office/powerpoint/2010/main" val="1655145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b="1" dirty="0" smtClean="0">
                <a:solidFill>
                  <a:schemeClr val="bg1"/>
                </a:solidFill>
              </a:rPr>
              <a:t>دوره آزمایشی:</a:t>
            </a:r>
            <a:br>
              <a:rPr lang="fa-IR" b="1" dirty="0" smtClean="0">
                <a:solidFill>
                  <a:schemeClr val="bg1"/>
                </a:solidFill>
              </a:rPr>
            </a:br>
            <a:r>
              <a:rPr lang="fa-IR" b="1" dirty="0" smtClean="0">
                <a:solidFill>
                  <a:schemeClr val="bg1"/>
                </a:solidFill>
              </a:rPr>
              <a:t/>
            </a:r>
            <a:br>
              <a:rPr lang="fa-IR" b="1" dirty="0" smtClean="0">
                <a:solidFill>
                  <a:schemeClr val="bg1"/>
                </a:solidFill>
              </a:rPr>
            </a:br>
            <a:r>
              <a:rPr lang="fa-IR" dirty="0" smtClean="0">
                <a:solidFill>
                  <a:schemeClr val="bg1"/>
                </a:solidFill>
              </a:rPr>
              <a:t>با توافق طرفین با شرایط ذیل</a:t>
            </a:r>
            <a:endParaRPr lang="fa-IR" dirty="0">
              <a:solidFill>
                <a:schemeClr val="bg1"/>
              </a:solidFill>
            </a:endParaRPr>
          </a:p>
        </p:txBody>
      </p:sp>
      <p:sp>
        <p:nvSpPr>
          <p:cNvPr id="3" name="Content Placeholder 2"/>
          <p:cNvSpPr>
            <a:spLocks noGrp="1"/>
          </p:cNvSpPr>
          <p:nvPr>
            <p:ph idx="1"/>
          </p:nvPr>
        </p:nvSpPr>
        <p:spPr>
          <a:xfrm>
            <a:off x="801190" y="2168434"/>
            <a:ext cx="10371908" cy="4689565"/>
          </a:xfrm>
        </p:spPr>
        <p:txBody>
          <a:bodyPr/>
          <a:lstStyle/>
          <a:p>
            <a:pPr marL="0" indent="0">
              <a:buNone/>
            </a:pPr>
            <a:r>
              <a:rPr lang="fa-IR" b="1" dirty="0" smtClean="0">
                <a:solidFill>
                  <a:schemeClr val="bg1"/>
                </a:solidFill>
              </a:rPr>
              <a:t>1-</a:t>
            </a:r>
            <a:r>
              <a:rPr lang="fa-IR" dirty="0" smtClean="0"/>
              <a:t>در خلال این دوره هر یک از طرفین حق دارد،بدون اخطار قبلی و بی آنکه الزام به پرداخت خسارت داشته باشد،رابطه کار را قطع نماید.</a:t>
            </a:r>
          </a:p>
          <a:p>
            <a:pPr marL="0" indent="0">
              <a:buNone/>
            </a:pPr>
            <a:r>
              <a:rPr lang="fa-IR" b="1" dirty="0" smtClean="0">
                <a:solidFill>
                  <a:schemeClr val="bg1"/>
                </a:solidFill>
              </a:rPr>
              <a:t>2-</a:t>
            </a:r>
            <a:r>
              <a:rPr lang="fa-IR" dirty="0" smtClean="0"/>
              <a:t>مدت دوره آزمایشی باید در قرارداد مشخص شود.</a:t>
            </a:r>
          </a:p>
          <a:p>
            <a:pPr marL="0" indent="0">
              <a:buNone/>
            </a:pPr>
            <a:r>
              <a:rPr lang="fa-IR" b="1" dirty="0" smtClean="0">
                <a:solidFill>
                  <a:schemeClr val="bg1"/>
                </a:solidFill>
              </a:rPr>
              <a:t>3-</a:t>
            </a:r>
            <a:r>
              <a:rPr lang="fa-IR" dirty="0" smtClean="0"/>
              <a:t>حداکثرمدت برای کارگران ساده و نیمه ماهر یک ماه و کارگران ماهر و متخصص سه ماه می باشد.</a:t>
            </a:r>
          </a:p>
          <a:p>
            <a:pPr marL="0" indent="0">
              <a:buNone/>
            </a:pPr>
            <a:r>
              <a:rPr lang="fa-IR" b="1" dirty="0" smtClean="0">
                <a:solidFill>
                  <a:schemeClr val="bg1"/>
                </a:solidFill>
              </a:rPr>
              <a:t>4-</a:t>
            </a:r>
            <a:r>
              <a:rPr lang="fa-IR" dirty="0" smtClean="0"/>
              <a:t>در صورتی که قطع رابطه کار از طرف کارفرما باشد وی ملزم به پرداخت حقوق تمام دوره آزمایشی میباشد.</a:t>
            </a:r>
          </a:p>
          <a:p>
            <a:pPr marL="0" indent="0">
              <a:buNone/>
            </a:pPr>
            <a:r>
              <a:rPr lang="fa-IR" b="1" dirty="0" smtClean="0">
                <a:solidFill>
                  <a:schemeClr val="bg1"/>
                </a:solidFill>
              </a:rPr>
              <a:t>5-</a:t>
            </a:r>
            <a:r>
              <a:rPr lang="fa-IR" dirty="0" smtClean="0"/>
              <a:t>چنانچه کارگر رابطه کار را قطع نماید کارگر فقط مستحق دریافت حقوق مدت</a:t>
            </a:r>
            <a:r>
              <a:rPr lang="en-US" dirty="0" smtClean="0"/>
              <a:t> </a:t>
            </a:r>
            <a:r>
              <a:rPr lang="fa-IR" dirty="0" smtClean="0"/>
              <a:t>انجام کار خواهد بود.</a:t>
            </a:r>
            <a:endParaRPr lang="fa-IR" dirty="0"/>
          </a:p>
        </p:txBody>
      </p:sp>
    </p:spTree>
    <p:extLst>
      <p:ext uri="{BB962C8B-B14F-4D97-AF65-F5344CB8AC3E}">
        <p14:creationId xmlns:p14="http://schemas.microsoft.com/office/powerpoint/2010/main" val="2314459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خاتمه قرار داد:</a:t>
            </a:r>
            <a:endParaRPr lang="fa-IR" b="1" dirty="0">
              <a:solidFill>
                <a:schemeClr val="bg1"/>
              </a:solidFill>
            </a:endParaRPr>
          </a:p>
        </p:txBody>
      </p:sp>
      <p:sp>
        <p:nvSpPr>
          <p:cNvPr id="3" name="Content Placeholder 2"/>
          <p:cNvSpPr>
            <a:spLocks noGrp="1"/>
          </p:cNvSpPr>
          <p:nvPr>
            <p:ph idx="1"/>
          </p:nvPr>
        </p:nvSpPr>
        <p:spPr>
          <a:xfrm>
            <a:off x="1141412" y="1706880"/>
            <a:ext cx="9979433" cy="5151119"/>
          </a:xfrm>
        </p:spPr>
        <p:txBody>
          <a:bodyPr/>
          <a:lstStyle/>
          <a:p>
            <a:pPr marL="0" indent="0">
              <a:buNone/>
            </a:pPr>
            <a:r>
              <a:rPr lang="fa-IR" b="1" dirty="0" smtClean="0">
                <a:solidFill>
                  <a:schemeClr val="bg1"/>
                </a:solidFill>
              </a:rPr>
              <a:t>1-</a:t>
            </a:r>
            <a:r>
              <a:rPr lang="fa-IR" dirty="0" smtClean="0"/>
              <a:t>فوت کارگر</a:t>
            </a:r>
          </a:p>
          <a:p>
            <a:pPr marL="0" indent="0">
              <a:buNone/>
            </a:pPr>
            <a:r>
              <a:rPr lang="fa-IR" b="1" dirty="0">
                <a:solidFill>
                  <a:schemeClr val="bg1"/>
                </a:solidFill>
              </a:rPr>
              <a:t>2</a:t>
            </a:r>
            <a:r>
              <a:rPr lang="fa-IR" b="1" dirty="0" smtClean="0">
                <a:solidFill>
                  <a:schemeClr val="bg1"/>
                </a:solidFill>
              </a:rPr>
              <a:t>-</a:t>
            </a:r>
            <a:r>
              <a:rPr lang="fa-IR" dirty="0" smtClean="0"/>
              <a:t>بازنشستگی</a:t>
            </a:r>
          </a:p>
          <a:p>
            <a:pPr marL="0" indent="0">
              <a:buNone/>
            </a:pPr>
            <a:r>
              <a:rPr lang="fa-IR" b="1" dirty="0" smtClean="0">
                <a:solidFill>
                  <a:schemeClr val="bg1"/>
                </a:solidFill>
              </a:rPr>
              <a:t>3-</a:t>
            </a:r>
            <a:r>
              <a:rPr lang="fa-IR" dirty="0" smtClean="0"/>
              <a:t>از کار افتادگی کلی کارگر</a:t>
            </a:r>
          </a:p>
          <a:p>
            <a:pPr marL="0" indent="0">
              <a:buNone/>
            </a:pPr>
            <a:r>
              <a:rPr lang="fa-IR" b="1" dirty="0" smtClean="0">
                <a:solidFill>
                  <a:schemeClr val="bg1"/>
                </a:solidFill>
              </a:rPr>
              <a:t>4-</a:t>
            </a:r>
            <a:r>
              <a:rPr lang="fa-IR" dirty="0" smtClean="0"/>
              <a:t>انقضاء مدت در قراردادهای کار</a:t>
            </a:r>
          </a:p>
          <a:p>
            <a:pPr marL="0" indent="0">
              <a:buNone/>
            </a:pPr>
            <a:r>
              <a:rPr lang="fa-IR" b="1" dirty="0" smtClean="0">
                <a:solidFill>
                  <a:schemeClr val="bg1"/>
                </a:solidFill>
              </a:rPr>
              <a:t>5-</a:t>
            </a:r>
            <a:r>
              <a:rPr lang="fa-IR" dirty="0" smtClean="0"/>
              <a:t>پایان کار</a:t>
            </a:r>
          </a:p>
          <a:p>
            <a:pPr marL="0" indent="0">
              <a:buNone/>
            </a:pPr>
            <a:r>
              <a:rPr lang="fa-IR" b="1" dirty="0" smtClean="0">
                <a:solidFill>
                  <a:schemeClr val="bg1"/>
                </a:solidFill>
              </a:rPr>
              <a:t>6-</a:t>
            </a:r>
            <a:r>
              <a:rPr lang="fa-IR" dirty="0" smtClean="0"/>
              <a:t>استعفای کارگر</a:t>
            </a:r>
          </a:p>
          <a:p>
            <a:pPr marL="0" indent="0">
              <a:buNone/>
            </a:pPr>
            <a:r>
              <a:rPr lang="fa-IR" b="1" dirty="0" smtClean="0">
                <a:solidFill>
                  <a:schemeClr val="bg1"/>
                </a:solidFill>
              </a:rPr>
              <a:t>7-</a:t>
            </a:r>
            <a:r>
              <a:rPr lang="fa-IR" dirty="0" smtClean="0"/>
              <a:t>فسخ قرارداد به نحوی که در متن قرارداد پیش بینی گردیده است</a:t>
            </a:r>
          </a:p>
          <a:p>
            <a:pPr marL="0" indent="0">
              <a:buNone/>
            </a:pPr>
            <a:r>
              <a:rPr lang="fa-IR" b="1" dirty="0" smtClean="0">
                <a:solidFill>
                  <a:schemeClr val="bg1"/>
                </a:solidFill>
              </a:rPr>
              <a:t>8-</a:t>
            </a:r>
            <a:r>
              <a:rPr lang="fa-IR" dirty="0" smtClean="0"/>
              <a:t>کاهش تولید و تغیرات ساختاری</a:t>
            </a:r>
            <a:endParaRPr lang="fa-IR" dirty="0"/>
          </a:p>
        </p:txBody>
      </p:sp>
    </p:spTree>
    <p:extLst>
      <p:ext uri="{BB962C8B-B14F-4D97-AF65-F5344CB8AC3E}">
        <p14:creationId xmlns:p14="http://schemas.microsoft.com/office/powerpoint/2010/main" val="2237754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210892"/>
            <a:ext cx="9905998" cy="1478570"/>
          </a:xfrm>
        </p:spPr>
        <p:txBody>
          <a:bodyPr>
            <a:normAutofit/>
          </a:bodyPr>
          <a:lstStyle/>
          <a:p>
            <a:pPr algn="ctr"/>
            <a:r>
              <a:rPr lang="fa-IR" sz="4000" b="1" dirty="0" smtClean="0">
                <a:solidFill>
                  <a:schemeClr val="bg1"/>
                </a:solidFill>
              </a:rPr>
              <a:t>شرایط کار</a:t>
            </a:r>
            <a:endParaRPr lang="fa-IR" sz="4000" b="1" dirty="0">
              <a:solidFill>
                <a:schemeClr val="bg1"/>
              </a:solidFill>
            </a:endParaRPr>
          </a:p>
        </p:txBody>
      </p:sp>
      <p:sp>
        <p:nvSpPr>
          <p:cNvPr id="3" name="Content Placeholder 2"/>
          <p:cNvSpPr>
            <a:spLocks noGrp="1"/>
          </p:cNvSpPr>
          <p:nvPr>
            <p:ph idx="1"/>
          </p:nvPr>
        </p:nvSpPr>
        <p:spPr>
          <a:xfrm>
            <a:off x="1141412" y="1689462"/>
            <a:ext cx="9905999" cy="4772297"/>
          </a:xfrm>
        </p:spPr>
        <p:txBody>
          <a:bodyPr/>
          <a:lstStyle/>
          <a:p>
            <a:pPr marL="0" indent="0">
              <a:buNone/>
            </a:pPr>
            <a:r>
              <a:rPr lang="fa-IR" b="1" dirty="0" smtClean="0">
                <a:solidFill>
                  <a:schemeClr val="bg1"/>
                </a:solidFill>
              </a:rPr>
              <a:t>-</a:t>
            </a:r>
            <a:r>
              <a:rPr lang="fa-IR" dirty="0" smtClean="0"/>
              <a:t>کلیه دریافتهای قانونی که کارگر به اعتبار قرارداد کار اعم از مزد یا حقوق کمک عائله مندی،هزینه مسکن،خواروبار و ..... دریافت می نماید را حق السعی می نامند.</a:t>
            </a:r>
          </a:p>
          <a:p>
            <a:pPr marL="0" indent="0">
              <a:buNone/>
            </a:pPr>
            <a:r>
              <a:rPr lang="fa-IR" b="1" dirty="0" smtClean="0">
                <a:solidFill>
                  <a:schemeClr val="bg1"/>
                </a:solidFill>
              </a:rPr>
              <a:t>1-</a:t>
            </a:r>
            <a:r>
              <a:rPr lang="fa-IR" dirty="0" smtClean="0">
                <a:solidFill>
                  <a:schemeClr val="bg1"/>
                </a:solidFill>
              </a:rPr>
              <a:t>حداقل مزد با توجه به درصد تورم اعلام شده از طرف بانک مرکزی جمهوری اسلامی ایران و به اندازه ایی که زندگی یک خانواده متوسط را تامین نماید از سوی شورای عالی کار همه ساله تعیین می شود.</a:t>
            </a:r>
          </a:p>
          <a:p>
            <a:pPr marL="0" indent="0">
              <a:buNone/>
            </a:pPr>
            <a:r>
              <a:rPr lang="fa-IR" b="1" dirty="0" smtClean="0">
                <a:solidFill>
                  <a:schemeClr val="bg1"/>
                </a:solidFill>
              </a:rPr>
              <a:t>2-</a:t>
            </a:r>
            <a:r>
              <a:rPr lang="fa-IR" dirty="0" smtClean="0">
                <a:solidFill>
                  <a:schemeClr val="bg1"/>
                </a:solidFill>
              </a:rPr>
              <a:t>ماموریت به موردی اطلاق می شود که کارگر برای انجام کار حداقل 50 کیلومتر از محل کارگاه اصلی دور شود و یا ناگزیر باشد حداقل یک شب در محل ماموریت توقف نماید.</a:t>
            </a:r>
            <a:endParaRPr lang="fa-IR" dirty="0">
              <a:solidFill>
                <a:schemeClr val="bg1"/>
              </a:solidFill>
            </a:endParaRPr>
          </a:p>
          <a:p>
            <a:pPr marL="0" indent="0">
              <a:buNone/>
            </a:pPr>
            <a:endParaRPr lang="fa-IR" dirty="0"/>
          </a:p>
        </p:txBody>
      </p:sp>
    </p:spTree>
    <p:extLst>
      <p:ext uri="{BB962C8B-B14F-4D97-AF65-F5344CB8AC3E}">
        <p14:creationId xmlns:p14="http://schemas.microsoft.com/office/powerpoint/2010/main" val="146579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smtClean="0">
                <a:solidFill>
                  <a:schemeClr val="bg1"/>
                </a:solidFill>
              </a:rPr>
              <a:t>قراداد کار کتبی در 4نسخه تنظیم می‌گردد.</a:t>
            </a:r>
            <a:endParaRPr lang="fa-IR" sz="3200" b="1" dirty="0">
              <a:solidFill>
                <a:schemeClr val="bg1"/>
              </a:solidFill>
            </a:endParaRPr>
          </a:p>
        </p:txBody>
      </p:sp>
      <p:sp>
        <p:nvSpPr>
          <p:cNvPr id="3" name="Content Placeholder 2"/>
          <p:cNvSpPr>
            <a:spLocks noGrp="1"/>
          </p:cNvSpPr>
          <p:nvPr>
            <p:ph idx="1"/>
          </p:nvPr>
        </p:nvSpPr>
        <p:spPr>
          <a:xfrm>
            <a:off x="1280750" y="2097088"/>
            <a:ext cx="9905999" cy="3541714"/>
          </a:xfrm>
        </p:spPr>
        <p:txBody>
          <a:bodyPr/>
          <a:lstStyle/>
          <a:p>
            <a:pPr marL="0" indent="0">
              <a:buNone/>
            </a:pPr>
            <a:r>
              <a:rPr lang="fa-IR" b="1" dirty="0" smtClean="0"/>
              <a:t>یک نسخه به اداره کارمحل</a:t>
            </a:r>
          </a:p>
          <a:p>
            <a:pPr marL="0" indent="0">
              <a:buNone/>
            </a:pPr>
            <a:r>
              <a:rPr lang="fa-IR" b="1" dirty="0" smtClean="0"/>
              <a:t>یک نسخه نزد کارگر</a:t>
            </a:r>
          </a:p>
          <a:p>
            <a:pPr marL="0" indent="0">
              <a:buNone/>
            </a:pPr>
            <a:r>
              <a:rPr lang="fa-IR" b="1" dirty="0" smtClean="0"/>
              <a:t>یک نسخه نزد کارفرما</a:t>
            </a:r>
          </a:p>
          <a:p>
            <a:pPr marL="0" indent="0">
              <a:buNone/>
            </a:pPr>
            <a:r>
              <a:rPr lang="fa-IR" b="1" dirty="0" smtClean="0"/>
              <a:t>و یک نسخه در اختیار شورای اسلامی کار یا نماینده کارگران قرار می گیرد</a:t>
            </a:r>
            <a:endParaRPr lang="fa-IR" b="1" dirty="0"/>
          </a:p>
        </p:txBody>
      </p:sp>
    </p:spTree>
    <p:extLst>
      <p:ext uri="{BB962C8B-B14F-4D97-AF65-F5344CB8AC3E}">
        <p14:creationId xmlns:p14="http://schemas.microsoft.com/office/powerpoint/2010/main" val="2139872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تعلیق قرارداد کار:</a:t>
            </a:r>
            <a:endParaRPr lang="fa-IR" b="1" dirty="0">
              <a:solidFill>
                <a:schemeClr val="bg1"/>
              </a:solidFill>
            </a:endParaRPr>
          </a:p>
        </p:txBody>
      </p:sp>
      <p:sp>
        <p:nvSpPr>
          <p:cNvPr id="3" name="Content Placeholder 2"/>
          <p:cNvSpPr>
            <a:spLocks noGrp="1"/>
          </p:cNvSpPr>
          <p:nvPr>
            <p:ph idx="1"/>
          </p:nvPr>
        </p:nvSpPr>
        <p:spPr>
          <a:xfrm>
            <a:off x="1141412" y="1828800"/>
            <a:ext cx="9905999" cy="4572000"/>
          </a:xfrm>
        </p:spPr>
        <p:txBody>
          <a:bodyPr>
            <a:normAutofit/>
          </a:bodyPr>
          <a:lstStyle/>
          <a:p>
            <a:pPr marL="0" indent="0">
              <a:buNone/>
            </a:pPr>
            <a:r>
              <a:rPr lang="fa-IR" b="1" dirty="0" smtClean="0"/>
              <a:t>1-اعزام کارگر به خدمت نظام وظیفه</a:t>
            </a:r>
          </a:p>
          <a:p>
            <a:pPr marL="0" indent="0">
              <a:buNone/>
            </a:pPr>
            <a:r>
              <a:rPr lang="fa-IR" b="1" dirty="0" smtClean="0"/>
              <a:t>2-بروز حوادث غیرقابل پیش بینی که باعث تعطیلی تمام یا قسمتی از کارگاه شود.</a:t>
            </a:r>
          </a:p>
          <a:p>
            <a:pPr marL="0" indent="0">
              <a:buNone/>
            </a:pPr>
            <a:r>
              <a:rPr lang="fa-IR" b="1" dirty="0" smtClean="0"/>
              <a:t>3-مرخصی تحصیلی(</a:t>
            </a:r>
            <a:r>
              <a:rPr lang="fa-IR" sz="2000" dirty="0" smtClean="0"/>
              <a:t>2سال تا حداکثر4سال</a:t>
            </a:r>
            <a:r>
              <a:rPr lang="fa-IR" b="1" dirty="0" smtClean="0"/>
              <a:t>)</a:t>
            </a:r>
          </a:p>
          <a:p>
            <a:pPr marL="0" indent="0">
              <a:buNone/>
            </a:pPr>
            <a:r>
              <a:rPr lang="fa-IR" b="1" dirty="0" smtClean="0"/>
              <a:t>4-توقیف کارگر(</a:t>
            </a:r>
            <a:r>
              <a:rPr lang="fa-IR" dirty="0" smtClean="0"/>
              <a:t>در صورت عدم محکومیت به کار خود باز میگردد</a:t>
            </a:r>
            <a:r>
              <a:rPr lang="fa-IR" b="1" dirty="0" smtClean="0"/>
              <a:t>)</a:t>
            </a:r>
          </a:p>
          <a:p>
            <a:pPr marL="0" indent="0">
              <a:buNone/>
            </a:pPr>
            <a:r>
              <a:rPr lang="fa-IR" b="1" dirty="0" smtClean="0"/>
              <a:t>چنانچه توقیف به سبب شکایت کارفرما باشد و در مراجع حل اختلاف حکم محکومیت صادر نشود.</a:t>
            </a:r>
          </a:p>
          <a:p>
            <a:pPr marL="0" indent="0">
              <a:buNone/>
            </a:pPr>
            <a:r>
              <a:rPr lang="fa-IR" b="1" dirty="0" smtClean="0"/>
              <a:t>مدت توقیف جزء سابقه خدمت کارگر محسوب می شود و کارفرما مکلف است علاوه بر جبران ضرر و زیان وارده،مزد و مزایای کارگر را نیز پرداخت نماید.</a:t>
            </a:r>
          </a:p>
        </p:txBody>
      </p:sp>
    </p:spTree>
    <p:extLst>
      <p:ext uri="{BB962C8B-B14F-4D97-AF65-F5344CB8AC3E}">
        <p14:creationId xmlns:p14="http://schemas.microsoft.com/office/powerpoint/2010/main" val="2521032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chemeClr val="bg1"/>
                </a:solidFill>
              </a:rPr>
              <a:t>طبقه بندی مشاغل:</a:t>
            </a:r>
            <a:endParaRPr lang="fa-IR" b="1" dirty="0">
              <a:solidFill>
                <a:schemeClr val="bg1"/>
              </a:solidFill>
            </a:endParaRPr>
          </a:p>
        </p:txBody>
      </p:sp>
      <p:sp>
        <p:nvSpPr>
          <p:cNvPr id="3" name="Content Placeholder 2"/>
          <p:cNvSpPr>
            <a:spLocks noGrp="1"/>
          </p:cNvSpPr>
          <p:nvPr>
            <p:ph idx="1"/>
          </p:nvPr>
        </p:nvSpPr>
        <p:spPr>
          <a:xfrm>
            <a:off x="931817" y="2249487"/>
            <a:ext cx="10441577" cy="3541714"/>
          </a:xfrm>
        </p:spPr>
        <p:txBody>
          <a:bodyPr>
            <a:normAutofit/>
          </a:bodyPr>
          <a:lstStyle/>
          <a:p>
            <a:pPr marL="0" indent="0" algn="ctr">
              <a:buNone/>
            </a:pPr>
            <a:r>
              <a:rPr lang="fa-IR" b="1" dirty="0" smtClean="0">
                <a:solidFill>
                  <a:schemeClr val="bg1"/>
                </a:solidFill>
              </a:rPr>
              <a:t>به منظور جلوگیری از بهره کشی و استقرار مناسبات صحیح کارگاه با بازار کار در زمینه مزد و مشخص بودن شرح وظایف کارفرمایان موظف به اجرای طبقه بندی مشاغل می باشند.(</a:t>
            </a:r>
            <a:r>
              <a:rPr lang="fa-IR" sz="2000" b="1" dirty="0" smtClean="0">
                <a:solidFill>
                  <a:schemeClr val="bg1"/>
                </a:solidFill>
              </a:rPr>
              <a:t>ماده48</a:t>
            </a:r>
            <a:r>
              <a:rPr lang="fa-IR" b="1" dirty="0" smtClean="0">
                <a:solidFill>
                  <a:schemeClr val="bg1"/>
                </a:solidFill>
              </a:rPr>
              <a:t>)</a:t>
            </a:r>
            <a:endParaRPr lang="fa-IR" b="1" dirty="0">
              <a:solidFill>
                <a:schemeClr val="bg1"/>
              </a:solidFill>
            </a:endParaRPr>
          </a:p>
        </p:txBody>
      </p:sp>
    </p:spTree>
    <p:extLst>
      <p:ext uri="{BB962C8B-B14F-4D97-AF65-F5344CB8AC3E}">
        <p14:creationId xmlns:p14="http://schemas.microsoft.com/office/powerpoint/2010/main" val="1898214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ساعات کار:(ماده51-ماده53)</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r>
              <a:rPr lang="fa-IR" dirty="0" smtClean="0"/>
              <a:t>ساعت کار در شبانه روز حداکثر 8 ساعت</a:t>
            </a:r>
          </a:p>
          <a:p>
            <a:pPr marL="0" indent="0">
              <a:buNone/>
            </a:pPr>
            <a:r>
              <a:rPr lang="fa-IR" dirty="0" smtClean="0"/>
              <a:t>ساعت کار در هفته حداکثر 44 ساعت</a:t>
            </a:r>
          </a:p>
          <a:p>
            <a:pPr marL="0" indent="0">
              <a:buNone/>
            </a:pPr>
            <a:r>
              <a:rPr lang="fa-IR" dirty="0" smtClean="0"/>
              <a:t>ساعت کار در ماه حداکثر176ساعت</a:t>
            </a:r>
          </a:p>
          <a:p>
            <a:pPr marL="0" indent="0">
              <a:buNone/>
            </a:pPr>
            <a:r>
              <a:rPr lang="fa-IR" dirty="0" smtClean="0"/>
              <a:t>ساعت کار در کارهای سخت و زیان‌آور حداکثر 6ساعت در روز</a:t>
            </a:r>
          </a:p>
          <a:p>
            <a:pPr marL="0" indent="0">
              <a:buNone/>
            </a:pPr>
            <a:r>
              <a:rPr lang="fa-IR" dirty="0" smtClean="0"/>
              <a:t>ساعت کار در کارهای سخت و زیان آور حداکثر36ساعت در هفته</a:t>
            </a:r>
          </a:p>
          <a:p>
            <a:pPr marL="0" indent="0">
              <a:buNone/>
            </a:pPr>
            <a:endParaRPr lang="fa-IR" dirty="0"/>
          </a:p>
        </p:txBody>
      </p:sp>
    </p:spTree>
    <p:extLst>
      <p:ext uri="{BB962C8B-B14F-4D97-AF65-F5344CB8AC3E}">
        <p14:creationId xmlns:p14="http://schemas.microsoft.com/office/powerpoint/2010/main" val="2020635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کار روز:</a:t>
            </a:r>
            <a:r>
              <a:rPr lang="fa-IR" dirty="0" smtClean="0"/>
              <a:t>از ساعت 6 بامداد تا 22</a:t>
            </a:r>
            <a:endParaRPr lang="fa-IR" dirty="0"/>
          </a:p>
        </p:txBody>
      </p:sp>
      <p:sp>
        <p:nvSpPr>
          <p:cNvPr id="3" name="Content Placeholder 2"/>
          <p:cNvSpPr>
            <a:spLocks noGrp="1"/>
          </p:cNvSpPr>
          <p:nvPr>
            <p:ph idx="1"/>
          </p:nvPr>
        </p:nvSpPr>
        <p:spPr>
          <a:xfrm>
            <a:off x="809898" y="1881052"/>
            <a:ext cx="10546080" cy="4976948"/>
          </a:xfrm>
        </p:spPr>
        <p:txBody>
          <a:bodyPr>
            <a:normAutofit/>
          </a:bodyPr>
          <a:lstStyle/>
          <a:p>
            <a:pPr marL="0" indent="0">
              <a:buNone/>
            </a:pPr>
            <a:r>
              <a:rPr lang="fa-IR" sz="3600" b="1" dirty="0" smtClean="0">
                <a:solidFill>
                  <a:schemeClr val="bg1"/>
                </a:solidFill>
              </a:rPr>
              <a:t>کار شب:</a:t>
            </a:r>
            <a:r>
              <a:rPr lang="fa-IR" sz="3600" dirty="0" smtClean="0"/>
              <a:t>از ساعت 22 تا 6 بامداد</a:t>
            </a:r>
          </a:p>
          <a:p>
            <a:pPr marL="0" indent="0">
              <a:buNone/>
            </a:pPr>
            <a:r>
              <a:rPr lang="fa-IR" sz="3600" b="1" dirty="0" smtClean="0">
                <a:solidFill>
                  <a:schemeClr val="bg1"/>
                </a:solidFill>
              </a:rPr>
              <a:t>کارمختلط:</a:t>
            </a:r>
            <a:r>
              <a:rPr lang="fa-IR" sz="3200" dirty="0" smtClean="0"/>
              <a:t>بخشی از کار در روز و قسمتی در شب واقع شود</a:t>
            </a:r>
            <a:r>
              <a:rPr lang="fa-IR" sz="3600" dirty="0" smtClean="0"/>
              <a:t>.(</a:t>
            </a:r>
            <a:r>
              <a:rPr lang="fa-IR" sz="2800" dirty="0" smtClean="0"/>
              <a:t>ماده53</a:t>
            </a:r>
            <a:r>
              <a:rPr lang="fa-IR" sz="3600" dirty="0" smtClean="0"/>
              <a:t>)</a:t>
            </a:r>
          </a:p>
          <a:p>
            <a:pPr marL="0" indent="0">
              <a:buNone/>
            </a:pPr>
            <a:r>
              <a:rPr lang="fa-IR" sz="3600" b="1" dirty="0" smtClean="0">
                <a:solidFill>
                  <a:schemeClr val="bg1"/>
                </a:solidFill>
              </a:rPr>
              <a:t>کار متناوب:</a:t>
            </a:r>
            <a:r>
              <a:rPr lang="fa-IR" sz="3200" dirty="0" smtClean="0"/>
              <a:t>کار در ساعات متوالی انجام نمی‌شود بلکه در ساعات معینی از شبانه روز صورت می‌گیرد.</a:t>
            </a:r>
          </a:p>
          <a:p>
            <a:pPr marL="0" indent="0">
              <a:buNone/>
            </a:pPr>
            <a:r>
              <a:rPr lang="fa-IR" sz="3200" b="1" dirty="0" smtClean="0">
                <a:solidFill>
                  <a:schemeClr val="bg1"/>
                </a:solidFill>
              </a:rPr>
              <a:t>فاصله زمانی کار متناوب از شروع تا پایان حداکثر15ساعت</a:t>
            </a:r>
          </a:p>
          <a:p>
            <a:pPr marL="0" indent="0">
              <a:buNone/>
            </a:pPr>
            <a:r>
              <a:rPr lang="fa-IR" sz="3200" b="1" dirty="0" smtClean="0">
                <a:solidFill>
                  <a:schemeClr val="bg1"/>
                </a:solidFill>
              </a:rPr>
              <a:t>(</a:t>
            </a:r>
            <a:r>
              <a:rPr lang="fa-IR" dirty="0" smtClean="0">
                <a:solidFill>
                  <a:schemeClr val="bg1"/>
                </a:solidFill>
              </a:rPr>
              <a:t>مثلا در نانوائی های سنتی از شروع اولین پخت تا پایان آخرین پخت نباید بیش از15ساعت باشد</a:t>
            </a:r>
            <a:r>
              <a:rPr lang="fa-IR" sz="3200" b="1" dirty="0" smtClean="0">
                <a:solidFill>
                  <a:schemeClr val="bg1"/>
                </a:solidFill>
              </a:rPr>
              <a:t>)</a:t>
            </a:r>
          </a:p>
          <a:p>
            <a:pPr marL="0" indent="0">
              <a:buNone/>
            </a:pPr>
            <a:endParaRPr lang="fa-IR" sz="3200" dirty="0"/>
          </a:p>
        </p:txBody>
      </p:sp>
    </p:spTree>
    <p:extLst>
      <p:ext uri="{BB962C8B-B14F-4D97-AF65-F5344CB8AC3E}">
        <p14:creationId xmlns:p14="http://schemas.microsoft.com/office/powerpoint/2010/main" val="32595355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chemeClr val="bg1"/>
                </a:solidFill>
              </a:rPr>
              <a:t>کار نوبتی:</a:t>
            </a:r>
            <a:endParaRPr lang="fa-IR" sz="4400" b="1" dirty="0">
              <a:solidFill>
                <a:schemeClr val="bg1"/>
              </a:solidFill>
            </a:endParaRPr>
          </a:p>
        </p:txBody>
      </p:sp>
      <p:sp>
        <p:nvSpPr>
          <p:cNvPr id="3" name="Content Placeholder 2"/>
          <p:cNvSpPr>
            <a:spLocks noGrp="1"/>
          </p:cNvSpPr>
          <p:nvPr>
            <p:ph idx="1"/>
          </p:nvPr>
        </p:nvSpPr>
        <p:spPr/>
        <p:txBody>
          <a:bodyPr>
            <a:noAutofit/>
          </a:bodyPr>
          <a:lstStyle/>
          <a:p>
            <a:pPr marL="0" indent="0" algn="ctr">
              <a:buNone/>
            </a:pPr>
            <a:r>
              <a:rPr lang="fa-IR" sz="3200" b="1" dirty="0" smtClean="0">
                <a:solidFill>
                  <a:schemeClr val="bg1"/>
                </a:solidFill>
              </a:rPr>
              <a:t>کار نوبتی عبارت است از کاری که در طول ماه گردش دارد،به نحوی که نوبت های آن در صبح یا عصر یا شب واقع می‌شود(ماده55)</a:t>
            </a:r>
            <a:endParaRPr lang="fa-IR" sz="3200" b="1" dirty="0">
              <a:solidFill>
                <a:schemeClr val="bg1"/>
              </a:solidFill>
            </a:endParaRPr>
          </a:p>
        </p:txBody>
      </p:sp>
    </p:spTree>
    <p:extLst>
      <p:ext uri="{BB962C8B-B14F-4D97-AF65-F5344CB8AC3E}">
        <p14:creationId xmlns:p14="http://schemas.microsoft.com/office/powerpoint/2010/main" val="757976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bg1"/>
                </a:solidFill>
              </a:rPr>
              <a:t>کارگری که در طول ماه به طور نوبتی کار می‌کند فوق العاده نوبت کاری به شرح ذیل دریافت می‌کند.</a:t>
            </a:r>
            <a:r>
              <a:rPr lang="fa-IR" dirty="0" smtClean="0"/>
              <a:t>(ماده56)</a:t>
            </a:r>
            <a:endParaRPr lang="fa-IR" dirty="0"/>
          </a:p>
        </p:txBody>
      </p:sp>
      <p:sp>
        <p:nvSpPr>
          <p:cNvPr id="3" name="Content Placeholder 2"/>
          <p:cNvSpPr>
            <a:spLocks noGrp="1"/>
          </p:cNvSpPr>
          <p:nvPr>
            <p:ph idx="1"/>
          </p:nvPr>
        </p:nvSpPr>
        <p:spPr>
          <a:xfrm>
            <a:off x="949234" y="2249486"/>
            <a:ext cx="10098177" cy="3924891"/>
          </a:xfrm>
        </p:spPr>
        <p:txBody>
          <a:bodyPr>
            <a:normAutofit/>
          </a:bodyPr>
          <a:lstStyle/>
          <a:p>
            <a:pPr marL="0" indent="0">
              <a:buNone/>
            </a:pPr>
            <a:r>
              <a:rPr lang="fa-IR" sz="2800" b="1" dirty="0" smtClean="0"/>
              <a:t>نوبت های کاری صبح و عصر باشد:فوق العاده 10% علاوه بر مزد</a:t>
            </a:r>
          </a:p>
          <a:p>
            <a:pPr marL="0" indent="0">
              <a:buNone/>
            </a:pPr>
            <a:endParaRPr lang="fa-IR" sz="2800" b="1" dirty="0"/>
          </a:p>
          <a:p>
            <a:pPr marL="0" indent="0">
              <a:buNone/>
            </a:pPr>
            <a:r>
              <a:rPr lang="fa-IR" sz="2800" b="1" dirty="0" smtClean="0"/>
              <a:t>نوبت های کاری صبح و عصر و شب باشد فوق العاده15%علاوه بر مزد</a:t>
            </a:r>
          </a:p>
          <a:p>
            <a:pPr marL="0" indent="0">
              <a:buNone/>
            </a:pPr>
            <a:endParaRPr lang="fa-IR" sz="2800" b="1" dirty="0"/>
          </a:p>
          <a:p>
            <a:pPr marL="0" indent="0">
              <a:buNone/>
            </a:pPr>
            <a:r>
              <a:rPr lang="fa-IR" sz="2800" b="1" dirty="0" smtClean="0"/>
              <a:t>نوبت های کاری صبح و شب یا عصر و شب باشد فوق العاده22/5%علاوه بر مزد</a:t>
            </a:r>
            <a:endParaRPr lang="fa-IR" sz="2800" b="1" dirty="0"/>
          </a:p>
        </p:txBody>
      </p:sp>
    </p:spTree>
    <p:extLst>
      <p:ext uri="{BB962C8B-B14F-4D97-AF65-F5344CB8AC3E}">
        <p14:creationId xmlns:p14="http://schemas.microsoft.com/office/powerpoint/2010/main" val="2772249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lumMod val="95000"/>
                    <a:lumOff val="5000"/>
                  </a:schemeClr>
                </a:solidFill>
              </a:rPr>
              <a:t>قانون کار جمهوری اسلامی ایران:</a:t>
            </a:r>
            <a:endParaRPr lang="fa-IR" b="1" dirty="0">
              <a:solidFill>
                <a:schemeClr val="bg1">
                  <a:lumMod val="95000"/>
                  <a:lumOff val="5000"/>
                </a:schemeClr>
              </a:solidFill>
            </a:endParaRPr>
          </a:p>
        </p:txBody>
      </p:sp>
      <p:sp>
        <p:nvSpPr>
          <p:cNvPr id="3" name="Content Placeholder 2"/>
          <p:cNvSpPr>
            <a:spLocks noGrp="1"/>
          </p:cNvSpPr>
          <p:nvPr>
            <p:ph idx="1"/>
          </p:nvPr>
        </p:nvSpPr>
        <p:spPr/>
        <p:txBody>
          <a:bodyPr>
            <a:normAutofit fontScale="92500"/>
          </a:bodyPr>
          <a:lstStyle/>
          <a:p>
            <a:r>
              <a:rPr lang="fa-IR" dirty="0" smtClean="0">
                <a:solidFill>
                  <a:schemeClr val="bg1">
                    <a:lumMod val="95000"/>
                    <a:lumOff val="5000"/>
                  </a:schemeClr>
                </a:solidFill>
              </a:rPr>
              <a:t>در تاریخ29آبان 1369 با 203 ماده و 121 تبصره در مجمع تشخیص مصلحت نظام به تصویب رسید.</a:t>
            </a:r>
          </a:p>
          <a:p>
            <a:r>
              <a:rPr lang="fa-IR" b="1" dirty="0" smtClean="0">
                <a:solidFill>
                  <a:schemeClr val="bg1">
                    <a:lumMod val="95000"/>
                    <a:lumOff val="5000"/>
                  </a:schemeClr>
                </a:solidFill>
              </a:rPr>
              <a:t>حقوق:</a:t>
            </a:r>
            <a:r>
              <a:rPr lang="fa-IR" dirty="0" smtClean="0">
                <a:solidFill>
                  <a:schemeClr val="bg1">
                    <a:lumMod val="95000"/>
                    <a:lumOff val="5000"/>
                  </a:schemeClr>
                </a:solidFill>
              </a:rPr>
              <a:t>به کلیه قوانین و مقرراتی که بر اساس آن افراد یک جامعه روابط خود را با یکدیگر به نظم در می آورند حقوق می گویند.</a:t>
            </a:r>
          </a:p>
          <a:p>
            <a:endParaRPr lang="fa-IR" dirty="0" smtClean="0">
              <a:solidFill>
                <a:schemeClr val="bg1">
                  <a:lumMod val="95000"/>
                  <a:lumOff val="5000"/>
                </a:schemeClr>
              </a:solidFill>
            </a:endParaRPr>
          </a:p>
          <a:p>
            <a:r>
              <a:rPr lang="fa-IR" b="1" dirty="0" smtClean="0">
                <a:solidFill>
                  <a:schemeClr val="bg1">
                    <a:lumMod val="95000"/>
                    <a:lumOff val="5000"/>
                  </a:schemeClr>
                </a:solidFill>
              </a:rPr>
              <a:t>حقوق کار:ناظر بر روابط کارگر و کارفرماست</a:t>
            </a:r>
          </a:p>
          <a:p>
            <a:pPr marL="0" indent="0">
              <a:buNone/>
            </a:pPr>
            <a:r>
              <a:rPr lang="fa-IR" dirty="0" smtClean="0">
                <a:solidFill>
                  <a:schemeClr val="bg1">
                    <a:lumMod val="95000"/>
                    <a:lumOff val="5000"/>
                  </a:schemeClr>
                </a:solidFill>
              </a:rPr>
              <a:t>به مجموعه مقرراتی که حاکم بر روابط فردی و جمعی در کارهای تابع در روابط کارگر و کارفرماست حقوق کار می گویند.</a:t>
            </a:r>
            <a:endParaRPr lang="fa-IR" dirty="0">
              <a:solidFill>
                <a:schemeClr val="bg1">
                  <a:lumMod val="95000"/>
                  <a:lumOff val="5000"/>
                </a:schemeClr>
              </a:solidFill>
            </a:endParaRPr>
          </a:p>
        </p:txBody>
      </p:sp>
    </p:spTree>
    <p:extLst>
      <p:ext uri="{BB962C8B-B14F-4D97-AF65-F5344CB8AC3E}">
        <p14:creationId xmlns:p14="http://schemas.microsoft.com/office/powerpoint/2010/main" val="31733593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149" y="618518"/>
            <a:ext cx="10607040" cy="5416522"/>
          </a:xfrm>
        </p:spPr>
        <p:txBody>
          <a:bodyPr/>
          <a:lstStyle/>
          <a:p>
            <a:pPr algn="ctr"/>
            <a:r>
              <a:rPr lang="fa-IR" b="1" dirty="0" smtClean="0">
                <a:solidFill>
                  <a:schemeClr val="bg1"/>
                </a:solidFill>
              </a:rPr>
              <a:t>برای هر ساعت کار در شب تنها به کارگران غیرنوبتی35% اضافه بر مزد ساعت کار عادی تعلق می‌گیرد(</a:t>
            </a:r>
            <a:r>
              <a:rPr lang="fa-IR" sz="3200" b="1" dirty="0" smtClean="0">
                <a:solidFill>
                  <a:schemeClr val="bg1"/>
                </a:solidFill>
              </a:rPr>
              <a:t>ماده58</a:t>
            </a:r>
            <a:r>
              <a:rPr lang="fa-IR" b="1" dirty="0" smtClean="0">
                <a:solidFill>
                  <a:schemeClr val="bg1"/>
                </a:solidFill>
              </a:rPr>
              <a:t>)</a:t>
            </a:r>
            <a:endParaRPr lang="fa-IR" b="1" dirty="0">
              <a:solidFill>
                <a:schemeClr val="bg1"/>
              </a:solidFill>
            </a:endParaRPr>
          </a:p>
        </p:txBody>
      </p:sp>
    </p:spTree>
    <p:extLst>
      <p:ext uri="{BB962C8B-B14F-4D97-AF65-F5344CB8AC3E}">
        <p14:creationId xmlns:p14="http://schemas.microsoft.com/office/powerpoint/2010/main" val="854898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اضافه کار:</a:t>
            </a:r>
            <a:r>
              <a:rPr lang="fa-IR" dirty="0" smtClean="0">
                <a:solidFill>
                  <a:schemeClr val="bg1"/>
                </a:solidFill>
              </a:rPr>
              <a:t>شرایط عادی ارجاع کار اضافی </a:t>
            </a:r>
            <a:endParaRPr lang="fa-IR" dirty="0">
              <a:solidFill>
                <a:schemeClr val="bg1"/>
              </a:solidFill>
            </a:endParaRPr>
          </a:p>
        </p:txBody>
      </p:sp>
      <p:sp>
        <p:nvSpPr>
          <p:cNvPr id="3" name="Content Placeholder 2"/>
          <p:cNvSpPr>
            <a:spLocks noGrp="1"/>
          </p:cNvSpPr>
          <p:nvPr>
            <p:ph idx="1"/>
          </p:nvPr>
        </p:nvSpPr>
        <p:spPr/>
        <p:txBody>
          <a:bodyPr/>
          <a:lstStyle/>
          <a:p>
            <a:pPr marL="0" indent="0">
              <a:buNone/>
            </a:pPr>
            <a:r>
              <a:rPr lang="fa-IR" sz="3200" b="1" dirty="0" smtClean="0">
                <a:solidFill>
                  <a:schemeClr val="bg1"/>
                </a:solidFill>
              </a:rPr>
              <a:t>الف-</a:t>
            </a:r>
            <a:r>
              <a:rPr lang="fa-IR" sz="3200" b="1" dirty="0" smtClean="0"/>
              <a:t>موافقت کارگر</a:t>
            </a:r>
          </a:p>
          <a:p>
            <a:pPr marL="0" indent="0">
              <a:buNone/>
            </a:pPr>
            <a:r>
              <a:rPr lang="fa-IR" sz="3200" b="1" dirty="0" smtClean="0">
                <a:solidFill>
                  <a:schemeClr val="bg1"/>
                </a:solidFill>
              </a:rPr>
              <a:t>ب-</a:t>
            </a:r>
            <a:r>
              <a:rPr lang="fa-IR" sz="3200" b="1" dirty="0" smtClean="0"/>
              <a:t>پرداخت40% اضاف بر مزد هر ساعت کارعادی(</a:t>
            </a:r>
            <a:r>
              <a:rPr lang="fa-IR" sz="2800" dirty="0" smtClean="0"/>
              <a:t>ماده59</a:t>
            </a:r>
            <a:r>
              <a:rPr lang="fa-IR" sz="3200" b="1" dirty="0" smtClean="0"/>
              <a:t>)</a:t>
            </a:r>
            <a:endParaRPr lang="fa-IR" sz="3200" b="1" dirty="0"/>
          </a:p>
        </p:txBody>
      </p:sp>
    </p:spTree>
    <p:extLst>
      <p:ext uri="{BB962C8B-B14F-4D97-AF65-F5344CB8AC3E}">
        <p14:creationId xmlns:p14="http://schemas.microsoft.com/office/powerpoint/2010/main" val="4116695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حداکثر ساعات کار اضافی ارجاعی به کارگران نباید از 4ساعت در روز تجاوز نماید</a:t>
            </a:r>
            <a:r>
              <a:rPr lang="fa-IR" sz="3200" dirty="0" smtClean="0"/>
              <a:t>.(ماده59)</a:t>
            </a:r>
            <a:endParaRPr lang="fa-IR" sz="3200" dirty="0"/>
          </a:p>
        </p:txBody>
      </p:sp>
      <p:sp>
        <p:nvSpPr>
          <p:cNvPr id="3" name="Content Placeholder 2"/>
          <p:cNvSpPr>
            <a:spLocks noGrp="1"/>
          </p:cNvSpPr>
          <p:nvPr>
            <p:ph idx="1"/>
          </p:nvPr>
        </p:nvSpPr>
        <p:spPr>
          <a:xfrm>
            <a:off x="1141412" y="2249487"/>
            <a:ext cx="10110062" cy="4133896"/>
          </a:xfrm>
        </p:spPr>
        <p:txBody>
          <a:bodyPr/>
          <a:lstStyle/>
          <a:p>
            <a:pPr marL="0" indent="0">
              <a:buNone/>
            </a:pPr>
            <a:r>
              <a:rPr lang="fa-IR" sz="2800" b="1" dirty="0" smtClean="0">
                <a:solidFill>
                  <a:schemeClr val="bg1"/>
                </a:solidFill>
              </a:rPr>
              <a:t>تعطیلات و مرخصی ها</a:t>
            </a:r>
          </a:p>
          <a:p>
            <a:pPr marL="0" indent="0">
              <a:buNone/>
            </a:pPr>
            <a:r>
              <a:rPr lang="fa-IR" b="1" dirty="0" smtClean="0">
                <a:solidFill>
                  <a:schemeClr val="bg1"/>
                </a:solidFill>
              </a:rPr>
              <a:t>-روز جمعه روز تعطیلی هفتگی کارگران با استفاده از مزد می‌باشد</a:t>
            </a:r>
          </a:p>
          <a:p>
            <a:pPr marL="0" indent="0">
              <a:buNone/>
            </a:pPr>
            <a:endParaRPr lang="fa-IR" b="1" dirty="0" smtClean="0">
              <a:solidFill>
                <a:schemeClr val="bg1"/>
              </a:solidFill>
            </a:endParaRPr>
          </a:p>
          <a:p>
            <a:pPr marL="0" indent="0">
              <a:buNone/>
            </a:pPr>
            <a:r>
              <a:rPr lang="fa-IR" b="1" dirty="0" smtClean="0">
                <a:solidFill>
                  <a:schemeClr val="bg1"/>
                </a:solidFill>
              </a:rPr>
              <a:t>-کارگرانی که روز جمعه کار می‌کنند40% اضافه بر مزد دریافت می‌کنند و یک روز دیگر حتما باید جایگزین جمعه شود</a:t>
            </a:r>
            <a:r>
              <a:rPr lang="fa-IR" dirty="0" smtClean="0"/>
              <a:t>(ماده62)</a:t>
            </a:r>
            <a:endParaRPr lang="fa-IR" dirty="0"/>
          </a:p>
        </p:txBody>
      </p:sp>
    </p:spTree>
    <p:extLst>
      <p:ext uri="{BB962C8B-B14F-4D97-AF65-F5344CB8AC3E}">
        <p14:creationId xmlns:p14="http://schemas.microsoft.com/office/powerpoint/2010/main" val="3891864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مرخصی استحقاقی سالانه کارگران با احتساب 4 جمعه جمعا یک ماه است</a:t>
            </a:r>
            <a:r>
              <a:rPr lang="fa-IR" sz="3200" dirty="0" smtClean="0"/>
              <a:t>.(ماده64)</a:t>
            </a:r>
            <a:endParaRPr lang="fa-IR" sz="3200" dirty="0"/>
          </a:p>
        </p:txBody>
      </p:sp>
      <p:sp>
        <p:nvSpPr>
          <p:cNvPr id="3" name="Content Placeholder 2"/>
          <p:cNvSpPr>
            <a:spLocks noGrp="1"/>
          </p:cNvSpPr>
          <p:nvPr>
            <p:ph idx="1"/>
          </p:nvPr>
        </p:nvSpPr>
        <p:spPr/>
        <p:txBody>
          <a:bodyPr/>
          <a:lstStyle/>
          <a:p>
            <a:pPr marL="0" indent="0">
              <a:buNone/>
            </a:pPr>
            <a:r>
              <a:rPr lang="fa-IR" sz="2800" b="1" dirty="0" smtClean="0">
                <a:solidFill>
                  <a:schemeClr val="bg1"/>
                </a:solidFill>
              </a:rPr>
              <a:t>در کارهای سخت و زیان آور مرخصی سالیانه کارگر 5هفته است</a:t>
            </a:r>
            <a:r>
              <a:rPr lang="fa-IR" dirty="0" smtClean="0">
                <a:solidFill>
                  <a:schemeClr val="bg1"/>
                </a:solidFill>
              </a:rPr>
              <a:t>.</a:t>
            </a:r>
            <a:r>
              <a:rPr lang="fa-IR" dirty="0" smtClean="0"/>
              <a:t>(ماده65)</a:t>
            </a:r>
          </a:p>
          <a:p>
            <a:pPr marL="0" indent="0">
              <a:buNone/>
            </a:pPr>
            <a:endParaRPr lang="fa-IR" dirty="0"/>
          </a:p>
          <a:p>
            <a:pPr marL="0" indent="0">
              <a:buNone/>
            </a:pPr>
            <a:r>
              <a:rPr lang="fa-IR" b="1" dirty="0" smtClean="0">
                <a:solidFill>
                  <a:schemeClr val="bg1"/>
                </a:solidFill>
              </a:rPr>
              <a:t>کارگر نمی‌تواند بیش از 9 روز از مرخصی سالانه خود را ذخیره کند</a:t>
            </a:r>
            <a:r>
              <a:rPr lang="fa-IR" dirty="0" smtClean="0">
                <a:solidFill>
                  <a:schemeClr val="bg1"/>
                </a:solidFill>
              </a:rPr>
              <a:t>.</a:t>
            </a:r>
            <a:r>
              <a:rPr lang="fa-IR" dirty="0" smtClean="0"/>
              <a:t>(ماده66)</a:t>
            </a:r>
          </a:p>
          <a:p>
            <a:pPr marL="0" indent="0">
              <a:buNone/>
            </a:pPr>
            <a:endParaRPr lang="fa-IR" dirty="0"/>
          </a:p>
        </p:txBody>
      </p:sp>
    </p:spTree>
    <p:extLst>
      <p:ext uri="{BB962C8B-B14F-4D97-AF65-F5344CB8AC3E}">
        <p14:creationId xmlns:p14="http://schemas.microsoft.com/office/powerpoint/2010/main" val="3056846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کلیه کارگران در موارد ذیل حق برخورداری از سه روز مرخصی با استفاده از مزد را دارند</a:t>
            </a:r>
            <a:r>
              <a:rPr lang="fa-IR" sz="3200" dirty="0" smtClean="0"/>
              <a:t>.(ماده73)</a:t>
            </a:r>
            <a:endParaRPr lang="fa-IR" sz="3200" dirty="0"/>
          </a:p>
        </p:txBody>
      </p:sp>
      <p:sp>
        <p:nvSpPr>
          <p:cNvPr id="3" name="Content Placeholder 2"/>
          <p:cNvSpPr>
            <a:spLocks noGrp="1"/>
          </p:cNvSpPr>
          <p:nvPr>
            <p:ph idx="1"/>
          </p:nvPr>
        </p:nvSpPr>
        <p:spPr/>
        <p:txBody>
          <a:bodyPr>
            <a:normAutofit/>
          </a:bodyPr>
          <a:lstStyle/>
          <a:p>
            <a:pPr marL="0" indent="0">
              <a:buNone/>
            </a:pPr>
            <a:r>
              <a:rPr lang="fa-IR" sz="3200" b="1" dirty="0" smtClean="0">
                <a:solidFill>
                  <a:schemeClr val="bg1"/>
                </a:solidFill>
              </a:rPr>
              <a:t>الف-</a:t>
            </a:r>
            <a:r>
              <a:rPr lang="fa-IR" sz="3200" dirty="0" smtClean="0"/>
              <a:t>ازدواج دائم</a:t>
            </a:r>
          </a:p>
          <a:p>
            <a:pPr marL="0" indent="0">
              <a:buNone/>
            </a:pPr>
            <a:endParaRPr lang="fa-IR" sz="3200" dirty="0"/>
          </a:p>
          <a:p>
            <a:pPr marL="0" indent="0">
              <a:buNone/>
            </a:pPr>
            <a:r>
              <a:rPr lang="fa-IR" sz="3200" b="1" dirty="0" smtClean="0">
                <a:solidFill>
                  <a:schemeClr val="bg1"/>
                </a:solidFill>
              </a:rPr>
              <a:t>ب-</a:t>
            </a:r>
            <a:r>
              <a:rPr lang="fa-IR" sz="3200" dirty="0" smtClean="0"/>
              <a:t>فوت همسر،پدر،مادر،فرزندان</a:t>
            </a:r>
            <a:endParaRPr lang="fa-IR" sz="3200" dirty="0"/>
          </a:p>
        </p:txBody>
      </p:sp>
    </p:spTree>
    <p:extLst>
      <p:ext uri="{BB962C8B-B14F-4D97-AF65-F5344CB8AC3E}">
        <p14:creationId xmlns:p14="http://schemas.microsoft.com/office/powerpoint/2010/main" val="1534939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3200" b="1" dirty="0" smtClean="0">
                <a:solidFill>
                  <a:schemeClr val="bg1"/>
                </a:solidFill>
              </a:rPr>
              <a:t>مدت مرخصی استعلاجی،با تائید سازمان تامین اجتماعی جزء سوابق کار و بازنشستگی کارگران محسوب خواهد شد</a:t>
            </a:r>
            <a:r>
              <a:rPr lang="fa-IR" sz="3200" dirty="0" smtClean="0"/>
              <a:t>(ماده74)</a:t>
            </a:r>
            <a:endParaRPr lang="fa-IR" sz="3200" dirty="0"/>
          </a:p>
        </p:txBody>
      </p:sp>
      <p:sp>
        <p:nvSpPr>
          <p:cNvPr id="3" name="Content Placeholder 2"/>
          <p:cNvSpPr>
            <a:spLocks noGrp="1"/>
          </p:cNvSpPr>
          <p:nvPr>
            <p:ph idx="1"/>
          </p:nvPr>
        </p:nvSpPr>
        <p:spPr/>
        <p:txBody>
          <a:bodyPr/>
          <a:lstStyle/>
          <a:p>
            <a:pPr marL="0" indent="0">
              <a:buNone/>
            </a:pPr>
            <a:r>
              <a:rPr lang="fa-IR" dirty="0" smtClean="0"/>
              <a:t>دوران شیردهی کارگران زن تا پایان دوسالگی کودک است و کارگران زن شیرده هر سه ساعت،نیم ساعت فرصت شیردادن دارند.</a:t>
            </a:r>
          </a:p>
          <a:p>
            <a:pPr marL="0" indent="0">
              <a:buNone/>
            </a:pPr>
            <a:r>
              <a:rPr lang="fa-IR" dirty="0" smtClean="0">
                <a:solidFill>
                  <a:schemeClr val="bg1"/>
                </a:solidFill>
              </a:rPr>
              <a:t>-به کارگماردن افراد کمتراز15 سال تمام ممنوع است.</a:t>
            </a:r>
          </a:p>
          <a:p>
            <a:pPr marL="0" indent="0">
              <a:buNone/>
            </a:pPr>
            <a:r>
              <a:rPr lang="fa-IR" dirty="0" smtClean="0">
                <a:solidFill>
                  <a:schemeClr val="bg1"/>
                </a:solidFill>
              </a:rPr>
              <a:t>-کارگری که سنش بین 15تا18 سال تمام باشد،کارگر نوجوان نامیده می‌شود.</a:t>
            </a:r>
          </a:p>
          <a:p>
            <a:pPr marL="0" indent="0">
              <a:buNone/>
            </a:pPr>
            <a:r>
              <a:rPr lang="fa-IR" dirty="0" smtClean="0">
                <a:solidFill>
                  <a:schemeClr val="bg1"/>
                </a:solidFill>
              </a:rPr>
              <a:t>-ساعات کار روزانه کارگر نوجوان،نیم ساعت کمتر از ساعت کار معمولی کارگران است.</a:t>
            </a:r>
          </a:p>
          <a:p>
            <a:pPr marL="0" indent="0">
              <a:buNone/>
            </a:pPr>
            <a:r>
              <a:rPr lang="fa-IR" dirty="0" smtClean="0">
                <a:solidFill>
                  <a:schemeClr val="bg1"/>
                </a:solidFill>
              </a:rPr>
              <a:t>-کارگر نوجوان باید حداقل سالی یکبار آزمایش های پزشکی را انجام دهد.</a:t>
            </a:r>
            <a:endParaRPr lang="fa-IR" dirty="0">
              <a:solidFill>
                <a:schemeClr val="bg1"/>
              </a:solidFill>
            </a:endParaRPr>
          </a:p>
        </p:txBody>
      </p:sp>
    </p:spTree>
    <p:extLst>
      <p:ext uri="{BB962C8B-B14F-4D97-AF65-F5344CB8AC3E}">
        <p14:creationId xmlns:p14="http://schemas.microsoft.com/office/powerpoint/2010/main" val="2135528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حفاظت فنی و بهداشت کار</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r>
              <a:rPr lang="fa-IR" b="1" dirty="0" smtClean="0"/>
              <a:t>-برای صیانت نیروی انسانی و منابع مادی کشور رعایت دستورالعملهایی که از طریق شورای عالی حفاظت فنی و وزارت بهداشت تدوین می‌شود،برای کلیه کارگاه ها کارفرمایان،کارگران و کارآموزان الزامی است</a:t>
            </a:r>
            <a:r>
              <a:rPr lang="fa-IR" sz="2000" dirty="0" smtClean="0">
                <a:solidFill>
                  <a:schemeClr val="bg1"/>
                </a:solidFill>
              </a:rPr>
              <a:t>.(ماده85)</a:t>
            </a:r>
          </a:p>
          <a:p>
            <a:pPr marL="0" indent="0">
              <a:buNone/>
            </a:pPr>
            <a:endParaRPr lang="fa-IR" sz="2000" dirty="0">
              <a:solidFill>
                <a:schemeClr val="bg1"/>
              </a:solidFill>
            </a:endParaRPr>
          </a:p>
          <a:p>
            <a:pPr marL="0" indent="0">
              <a:buNone/>
            </a:pPr>
            <a:r>
              <a:rPr lang="fa-IR" b="1" dirty="0" smtClean="0"/>
              <a:t>-مسئولیت اجرای مقررات و ضوابط فنی بهداشت کار برعهده کارفرما یا مسئولین واحدها و بنگاه های اقتصادی است</a:t>
            </a:r>
            <a:r>
              <a:rPr lang="fa-IR" sz="2000" dirty="0" smtClean="0">
                <a:solidFill>
                  <a:schemeClr val="bg1"/>
                </a:solidFill>
              </a:rPr>
              <a:t>.(ماده95)</a:t>
            </a:r>
          </a:p>
          <a:p>
            <a:pPr marL="0" indent="0">
              <a:buNone/>
            </a:pPr>
            <a:endParaRPr lang="fa-IR" sz="2000" dirty="0">
              <a:solidFill>
                <a:schemeClr val="bg1"/>
              </a:solidFill>
            </a:endParaRPr>
          </a:p>
          <a:p>
            <a:pPr marL="0" indent="0">
              <a:buNone/>
            </a:pPr>
            <a:endParaRPr lang="fa-IR" dirty="0" smtClean="0">
              <a:solidFill>
                <a:schemeClr val="bg1"/>
              </a:solidFill>
            </a:endParaRPr>
          </a:p>
        </p:txBody>
      </p:sp>
    </p:spTree>
    <p:extLst>
      <p:ext uri="{BB962C8B-B14F-4D97-AF65-F5344CB8AC3E}">
        <p14:creationId xmlns:p14="http://schemas.microsoft.com/office/powerpoint/2010/main" val="1859554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بازرسی کار</a:t>
            </a:r>
            <a:endParaRPr lang="fa-IR" b="1" dirty="0">
              <a:solidFill>
                <a:schemeClr val="bg1"/>
              </a:solidFill>
            </a:endParaRPr>
          </a:p>
        </p:txBody>
      </p:sp>
      <p:sp>
        <p:nvSpPr>
          <p:cNvPr id="3" name="Content Placeholder 2"/>
          <p:cNvSpPr>
            <a:spLocks noGrp="1"/>
          </p:cNvSpPr>
          <p:nvPr>
            <p:ph idx="1"/>
          </p:nvPr>
        </p:nvSpPr>
        <p:spPr/>
        <p:txBody>
          <a:bodyPr>
            <a:normAutofit/>
          </a:bodyPr>
          <a:lstStyle/>
          <a:p>
            <a:pPr marL="0" indent="0" algn="ctr">
              <a:buNone/>
            </a:pPr>
            <a:r>
              <a:rPr lang="fa-IR" sz="2800" b="1" dirty="0" smtClean="0">
                <a:solidFill>
                  <a:schemeClr val="bg1"/>
                </a:solidFill>
              </a:rPr>
              <a:t>بازرسان کار اداره کل تعاون کار و رفاه اجتماعی وظیفه نظارت بر اجرای مقررات ناظر بر شرایط کار-مقررات قانون کار-آموزش مسائل مربوط به حفاظت فنی رسیدگی به حوادث ناشی از کار درکارگاههای مشمول قانون کارمی باشند(ماده 96)</a:t>
            </a:r>
            <a:endParaRPr lang="fa-IR" sz="2800" b="1" dirty="0">
              <a:solidFill>
                <a:schemeClr val="bg1"/>
              </a:solidFill>
            </a:endParaRPr>
          </a:p>
        </p:txBody>
      </p:sp>
    </p:spTree>
    <p:extLst>
      <p:ext uri="{BB962C8B-B14F-4D97-AF65-F5344CB8AC3E}">
        <p14:creationId xmlns:p14="http://schemas.microsoft.com/office/powerpoint/2010/main" val="37889151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8606" y="2249486"/>
            <a:ext cx="10493828" cy="4003267"/>
          </a:xfrm>
        </p:spPr>
        <p:txBody>
          <a:bodyPr/>
          <a:lstStyle/>
          <a:p>
            <a:pPr marL="0" indent="0">
              <a:buNone/>
            </a:pPr>
            <a:r>
              <a:rPr lang="fa-IR" b="1" dirty="0" smtClean="0"/>
              <a:t>-بازرسان کار و کارشناسان بهداشت کار در حدود وظایف خویش حق دارند بدون اطلاع قبلی در هر موقع از شبانه روز به موسسات مشمول قانون کار وارد شده و به بازرسی بپردازند</a:t>
            </a:r>
            <a:r>
              <a:rPr lang="fa-IR" dirty="0" smtClean="0"/>
              <a:t>.</a:t>
            </a:r>
            <a:r>
              <a:rPr lang="fa-IR" dirty="0" smtClean="0">
                <a:solidFill>
                  <a:schemeClr val="bg1"/>
                </a:solidFill>
              </a:rPr>
              <a:t>(ماده98)</a:t>
            </a:r>
          </a:p>
          <a:p>
            <a:pPr marL="0" indent="0">
              <a:buNone/>
            </a:pPr>
            <a:endParaRPr lang="fa-IR" dirty="0" smtClean="0">
              <a:solidFill>
                <a:schemeClr val="bg1"/>
              </a:solidFill>
            </a:endParaRPr>
          </a:p>
          <a:p>
            <a:pPr marL="0" indent="0">
              <a:buNone/>
            </a:pPr>
            <a:endParaRPr lang="fa-IR" dirty="0">
              <a:solidFill>
                <a:schemeClr val="bg1"/>
              </a:solidFill>
            </a:endParaRPr>
          </a:p>
        </p:txBody>
      </p:sp>
    </p:spTree>
    <p:extLst>
      <p:ext uri="{BB962C8B-B14F-4D97-AF65-F5344CB8AC3E}">
        <p14:creationId xmlns:p14="http://schemas.microsoft.com/office/powerpoint/2010/main" val="2610233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-کارگران شاغل در صورت کارآموزی از حقوق زیر برخوردار خواهند بود:</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r>
              <a:rPr lang="fa-IR" sz="2800" dirty="0" smtClean="0">
                <a:solidFill>
                  <a:schemeClr val="bg1"/>
                </a:solidFill>
              </a:rPr>
              <a:t>الف-</a:t>
            </a:r>
            <a:r>
              <a:rPr lang="fa-IR" sz="2800" dirty="0" smtClean="0"/>
              <a:t>رابطه استخدامی کارگر در مدت کارآموزی قطع نمی‌شود.</a:t>
            </a:r>
          </a:p>
          <a:p>
            <a:pPr marL="0" indent="0">
              <a:buNone/>
            </a:pPr>
            <a:r>
              <a:rPr lang="fa-IR" dirty="0" smtClean="0"/>
              <a:t> </a:t>
            </a:r>
            <a:endParaRPr lang="fa-IR" dirty="0"/>
          </a:p>
          <a:p>
            <a:pPr marL="0" indent="0">
              <a:buNone/>
            </a:pPr>
            <a:r>
              <a:rPr lang="fa-IR" sz="2800" dirty="0" smtClean="0">
                <a:solidFill>
                  <a:schemeClr val="bg1"/>
                </a:solidFill>
              </a:rPr>
              <a:t>ب-مز</a:t>
            </a:r>
            <a:r>
              <a:rPr lang="fa-IR" sz="2800" dirty="0" smtClean="0"/>
              <a:t>د کارگر در مدت کارآموزی از مزد ثابت و یا مزد مبنا کمتر نخواهد بود.</a:t>
            </a:r>
          </a:p>
          <a:p>
            <a:pPr marL="0" indent="0">
              <a:buNone/>
            </a:pPr>
            <a:endParaRPr lang="fa-IR" dirty="0"/>
          </a:p>
          <a:p>
            <a:pPr marL="0" indent="0">
              <a:buNone/>
            </a:pPr>
            <a:r>
              <a:rPr lang="fa-IR" sz="2800" dirty="0" smtClean="0">
                <a:solidFill>
                  <a:schemeClr val="bg1"/>
                </a:solidFill>
              </a:rPr>
              <a:t>ج-</a:t>
            </a:r>
            <a:r>
              <a:rPr lang="fa-IR" sz="2800" dirty="0" smtClean="0"/>
              <a:t>مزایای غیرنقدی،کمک ها و فوق العاده ها به کارگر کارآموز پرداخت خواهد شد.</a:t>
            </a:r>
            <a:endParaRPr lang="fa-IR" sz="2800" dirty="0"/>
          </a:p>
        </p:txBody>
      </p:sp>
    </p:spTree>
    <p:extLst>
      <p:ext uri="{BB962C8B-B14F-4D97-AF65-F5344CB8AC3E}">
        <p14:creationId xmlns:p14="http://schemas.microsoft.com/office/powerpoint/2010/main" val="1516990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lumMod val="95000"/>
                    <a:lumOff val="5000"/>
                  </a:schemeClr>
                </a:solidFill>
              </a:rPr>
              <a:t>منابع حقوق کار در ایران</a:t>
            </a:r>
            <a:endParaRPr lang="fa-IR" b="1" dirty="0">
              <a:solidFill>
                <a:schemeClr val="bg1">
                  <a:lumMod val="95000"/>
                  <a:lumOff val="5000"/>
                </a:schemeClr>
              </a:solidFill>
            </a:endParaRPr>
          </a:p>
        </p:txBody>
      </p:sp>
      <p:sp>
        <p:nvSpPr>
          <p:cNvPr id="3" name="Content Placeholder 2"/>
          <p:cNvSpPr>
            <a:spLocks noGrp="1"/>
          </p:cNvSpPr>
          <p:nvPr>
            <p:ph idx="1"/>
          </p:nvPr>
        </p:nvSpPr>
        <p:spPr/>
        <p:txBody>
          <a:bodyPr/>
          <a:lstStyle/>
          <a:p>
            <a:pPr marL="0" indent="0">
              <a:buNone/>
            </a:pPr>
            <a:r>
              <a:rPr lang="fa-IR" b="1" dirty="0" smtClean="0">
                <a:solidFill>
                  <a:schemeClr val="bg1">
                    <a:lumMod val="95000"/>
                    <a:lumOff val="5000"/>
                  </a:schemeClr>
                </a:solidFill>
              </a:rPr>
              <a:t>الف:منابع داخلی </a:t>
            </a:r>
          </a:p>
          <a:p>
            <a:pPr marL="0" indent="0">
              <a:buNone/>
            </a:pPr>
            <a:r>
              <a:rPr lang="fa-IR" dirty="0" smtClean="0">
                <a:solidFill>
                  <a:schemeClr val="bg1">
                    <a:lumMod val="95000"/>
                    <a:lumOff val="5000"/>
                  </a:schemeClr>
                </a:solidFill>
              </a:rPr>
              <a:t>1-قانون اساسی                                                 5-عرف و عادت شغلی</a:t>
            </a:r>
          </a:p>
          <a:p>
            <a:pPr marL="0" indent="0">
              <a:buNone/>
            </a:pPr>
            <a:r>
              <a:rPr lang="fa-IR" dirty="0" smtClean="0">
                <a:solidFill>
                  <a:schemeClr val="bg1">
                    <a:lumMod val="95000"/>
                    <a:lumOff val="5000"/>
                  </a:schemeClr>
                </a:solidFill>
              </a:rPr>
              <a:t>2-قانون کار                                                     6-عقاید علمای حقوق</a:t>
            </a:r>
          </a:p>
          <a:p>
            <a:pPr marL="0" indent="0">
              <a:buNone/>
            </a:pPr>
            <a:r>
              <a:rPr lang="fa-IR" dirty="0" smtClean="0">
                <a:solidFill>
                  <a:schemeClr val="bg1">
                    <a:lumMod val="95000"/>
                    <a:lumOff val="5000"/>
                  </a:schemeClr>
                </a:solidFill>
              </a:rPr>
              <a:t>3-آئین نامه ها و مصوبات قوه مجریه</a:t>
            </a:r>
          </a:p>
          <a:p>
            <a:pPr marL="0" indent="0">
              <a:buNone/>
            </a:pPr>
            <a:r>
              <a:rPr lang="fa-IR" dirty="0" smtClean="0">
                <a:solidFill>
                  <a:schemeClr val="bg1">
                    <a:lumMod val="95000"/>
                    <a:lumOff val="5000"/>
                  </a:schemeClr>
                </a:solidFill>
              </a:rPr>
              <a:t>4-رویه های قضایی</a:t>
            </a:r>
          </a:p>
          <a:p>
            <a:pPr marL="0" indent="0">
              <a:buNone/>
            </a:pPr>
            <a:endParaRPr lang="fa-IR" dirty="0" smtClean="0">
              <a:solidFill>
                <a:schemeClr val="bg1">
                  <a:lumMod val="95000"/>
                  <a:lumOff val="5000"/>
                </a:schemeClr>
              </a:solidFill>
            </a:endParaRPr>
          </a:p>
          <a:p>
            <a:pPr marL="0" indent="0">
              <a:buNone/>
            </a:pPr>
            <a:endParaRPr lang="fa-IR" dirty="0"/>
          </a:p>
        </p:txBody>
      </p:sp>
    </p:spTree>
    <p:extLst>
      <p:ext uri="{BB962C8B-B14F-4D97-AF65-F5344CB8AC3E}">
        <p14:creationId xmlns:p14="http://schemas.microsoft.com/office/powerpoint/2010/main" val="41049246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اشتغال اتباع بیگانه</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r>
              <a:rPr lang="fa-IR" b="1" dirty="0" smtClean="0"/>
              <a:t>-اشتغال اتباع بیگانه با شرایط مندرج در قانون کار و صرفا با صدور روادید با حق کار و پروانه کار از سوی وزارت تعاون کار و رفاه اجتماعی امکان پذیر است.</a:t>
            </a:r>
            <a:r>
              <a:rPr lang="fa-IR" dirty="0" smtClean="0"/>
              <a:t>(</a:t>
            </a:r>
            <a:r>
              <a:rPr lang="fa-IR" sz="2000" dirty="0" smtClean="0"/>
              <a:t>ماده120</a:t>
            </a:r>
            <a:r>
              <a:rPr lang="fa-IR" dirty="0" smtClean="0"/>
              <a:t>)</a:t>
            </a:r>
          </a:p>
          <a:p>
            <a:pPr marL="0" indent="0">
              <a:buNone/>
            </a:pPr>
            <a:endParaRPr lang="fa-IR" dirty="0"/>
          </a:p>
          <a:p>
            <a:pPr marL="0" indent="0">
              <a:buNone/>
            </a:pPr>
            <a:r>
              <a:rPr lang="fa-IR" b="1" dirty="0" smtClean="0"/>
              <a:t>-پروانه کار حداکثر برای مدت یکسال صادر یا تمدید و یا تجدید می‌شود.</a:t>
            </a:r>
            <a:endParaRPr lang="fa-IR" b="1" dirty="0"/>
          </a:p>
        </p:txBody>
      </p:sp>
    </p:spTree>
    <p:extLst>
      <p:ext uri="{BB962C8B-B14F-4D97-AF65-F5344CB8AC3E}">
        <p14:creationId xmlns:p14="http://schemas.microsoft.com/office/powerpoint/2010/main" val="25227659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000" b="1" dirty="0" smtClean="0">
                <a:solidFill>
                  <a:schemeClr val="bg1"/>
                </a:solidFill>
              </a:rPr>
              <a:t>تشکل های کارگری و کارفرمایی</a:t>
            </a:r>
            <a:endParaRPr lang="fa-IR" sz="4000" b="1" dirty="0">
              <a:solidFill>
                <a:schemeClr val="bg1"/>
              </a:solidFill>
            </a:endParaRPr>
          </a:p>
        </p:txBody>
      </p:sp>
      <p:sp>
        <p:nvSpPr>
          <p:cNvPr id="3" name="Content Placeholder 2"/>
          <p:cNvSpPr>
            <a:spLocks noGrp="1"/>
          </p:cNvSpPr>
          <p:nvPr>
            <p:ph idx="1"/>
          </p:nvPr>
        </p:nvSpPr>
        <p:spPr/>
        <p:txBody>
          <a:bodyPr/>
          <a:lstStyle/>
          <a:p>
            <a:pPr marL="0" indent="0">
              <a:buNone/>
            </a:pPr>
            <a:r>
              <a:rPr lang="fa-IR" sz="2800" b="1" dirty="0" smtClean="0"/>
              <a:t>-واحدهای تولیدی،صنعتی،کشاورزی،خدماتی و صنفی می‌توانند نسبت به تاسیس انجمن های اسلامی اقدام نمایند</a:t>
            </a:r>
            <a:r>
              <a:rPr lang="fa-IR" sz="2000" dirty="0" smtClean="0"/>
              <a:t>.(ماده130)</a:t>
            </a:r>
          </a:p>
          <a:p>
            <a:pPr marL="0" indent="0">
              <a:buNone/>
            </a:pPr>
            <a:endParaRPr lang="fa-IR" sz="2000" dirty="0"/>
          </a:p>
          <a:p>
            <a:pPr marL="0" indent="0">
              <a:buNone/>
            </a:pPr>
            <a:r>
              <a:rPr lang="fa-IR" sz="2800" b="1" dirty="0" smtClean="0"/>
              <a:t>-کارگران مشمول قانون کار و کارفرمایان یک حرفه یا صنعت می توانند مبادرت به تشکیل انجمن صنفی نمایند</a:t>
            </a:r>
            <a:r>
              <a:rPr lang="fa-IR" b="1" dirty="0" smtClean="0"/>
              <a:t>.</a:t>
            </a:r>
            <a:r>
              <a:rPr lang="fa-IR" sz="2000" dirty="0" smtClean="0"/>
              <a:t>(ماده131)</a:t>
            </a:r>
            <a:endParaRPr lang="fa-IR" sz="2000" dirty="0"/>
          </a:p>
        </p:txBody>
      </p:sp>
    </p:spTree>
    <p:extLst>
      <p:ext uri="{BB962C8B-B14F-4D97-AF65-F5344CB8AC3E}">
        <p14:creationId xmlns:p14="http://schemas.microsoft.com/office/powerpoint/2010/main" val="14650455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6246" y="1088572"/>
            <a:ext cx="10101354" cy="5277395"/>
          </a:xfrm>
        </p:spPr>
        <p:txBody>
          <a:bodyPr/>
          <a:lstStyle/>
          <a:p>
            <a:pPr marL="0" indent="0">
              <a:buNone/>
            </a:pPr>
            <a:r>
              <a:rPr lang="fa-IR" b="1" dirty="0" smtClean="0">
                <a:solidFill>
                  <a:schemeClr val="bg1"/>
                </a:solidFill>
              </a:rPr>
              <a:t>-کارگران یک واحد،فقط می‌توانند یکی از سه مورد شورای اسلامی کار، انجمن صنفی یا نماینده کارگران را داشته باشند.</a:t>
            </a:r>
          </a:p>
          <a:p>
            <a:pPr marL="0" indent="0">
              <a:buNone/>
            </a:pPr>
            <a:endParaRPr lang="fa-IR" dirty="0"/>
          </a:p>
          <a:p>
            <a:pPr marL="0" indent="0">
              <a:buNone/>
            </a:pPr>
            <a:r>
              <a:rPr lang="fa-IR" b="1" dirty="0" smtClean="0">
                <a:solidFill>
                  <a:schemeClr val="bg1"/>
                </a:solidFill>
              </a:rPr>
              <a:t>-واحدهایی که دارای 35کارگر و کمتر هستند فقط می‌توانند نماینده کارگر داشته باشند.</a:t>
            </a:r>
          </a:p>
          <a:p>
            <a:pPr marL="0" indent="0">
              <a:buNone/>
            </a:pPr>
            <a:endParaRPr lang="fa-IR" dirty="0"/>
          </a:p>
          <a:p>
            <a:pPr marL="0" indent="0">
              <a:buNone/>
            </a:pPr>
            <a:r>
              <a:rPr lang="fa-IR" b="1" dirty="0" smtClean="0">
                <a:solidFill>
                  <a:schemeClr val="bg1"/>
                </a:solidFill>
              </a:rPr>
              <a:t>-واحدهایی که دارای 36کارگر و بیشتر هستند می‌توانند نماینده کارگر یا شورای اسلامی کار داشته باشند.</a:t>
            </a:r>
            <a:endParaRPr lang="fa-IR" b="1" dirty="0">
              <a:solidFill>
                <a:schemeClr val="bg1"/>
              </a:solidFill>
            </a:endParaRPr>
          </a:p>
        </p:txBody>
      </p:sp>
    </p:spTree>
    <p:extLst>
      <p:ext uri="{BB962C8B-B14F-4D97-AF65-F5344CB8AC3E}">
        <p14:creationId xmlns:p14="http://schemas.microsoft.com/office/powerpoint/2010/main" val="4166747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خدمات رفاهی:</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r>
              <a:rPr lang="fa-IR" sz="2800" b="1" dirty="0" smtClean="0"/>
              <a:t>-کارفرمایان کارگاه های مشمول قانون کار مکلفند بر اساس قانون تامین اجتماعی نسبت به بیمه نمودن کارگران واحد خود اقدام نمایند</a:t>
            </a:r>
            <a:r>
              <a:rPr lang="fa-IR" dirty="0" smtClean="0"/>
              <a:t>.</a:t>
            </a:r>
            <a:r>
              <a:rPr lang="fa-IR" dirty="0" smtClean="0">
                <a:solidFill>
                  <a:schemeClr val="bg1"/>
                </a:solidFill>
              </a:rPr>
              <a:t>(</a:t>
            </a:r>
            <a:r>
              <a:rPr lang="fa-IR" sz="2000" dirty="0" smtClean="0">
                <a:solidFill>
                  <a:schemeClr val="bg1"/>
                </a:solidFill>
              </a:rPr>
              <a:t>ماده148</a:t>
            </a:r>
            <a:r>
              <a:rPr lang="fa-IR" dirty="0" smtClean="0">
                <a:solidFill>
                  <a:schemeClr val="bg1"/>
                </a:solidFill>
              </a:rPr>
              <a:t>)</a:t>
            </a:r>
            <a:endParaRPr lang="fa-IR" dirty="0">
              <a:solidFill>
                <a:schemeClr val="bg1"/>
              </a:solidFill>
            </a:endParaRPr>
          </a:p>
        </p:txBody>
      </p:sp>
    </p:spTree>
    <p:extLst>
      <p:ext uri="{BB962C8B-B14F-4D97-AF65-F5344CB8AC3E}">
        <p14:creationId xmlns:p14="http://schemas.microsoft.com/office/powerpoint/2010/main" val="35820107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کارفرما به منظور رفاه حال کارگران مکلف به:</a:t>
            </a:r>
            <a:endParaRPr lang="fa-IR" b="1" dirty="0">
              <a:solidFill>
                <a:schemeClr val="bg1"/>
              </a:solidFill>
            </a:endParaRPr>
          </a:p>
        </p:txBody>
      </p:sp>
      <p:sp>
        <p:nvSpPr>
          <p:cNvPr id="3" name="Content Placeholder 2"/>
          <p:cNvSpPr>
            <a:spLocks noGrp="1"/>
          </p:cNvSpPr>
          <p:nvPr>
            <p:ph idx="1"/>
          </p:nvPr>
        </p:nvSpPr>
        <p:spPr>
          <a:xfrm>
            <a:off x="1141411" y="1863634"/>
            <a:ext cx="10179732" cy="4850675"/>
          </a:xfrm>
        </p:spPr>
        <p:txBody>
          <a:bodyPr>
            <a:normAutofit fontScale="85000" lnSpcReduction="20000"/>
          </a:bodyPr>
          <a:lstStyle/>
          <a:p>
            <a:pPr marL="0" indent="0">
              <a:buNone/>
            </a:pPr>
            <a:r>
              <a:rPr lang="fa-IR" b="1" dirty="0" smtClean="0"/>
              <a:t>1-همکاری با تعاونی های مسکن کارگران</a:t>
            </a:r>
          </a:p>
          <a:p>
            <a:pPr marL="0" indent="0">
              <a:buNone/>
            </a:pPr>
            <a:endParaRPr lang="fa-IR" dirty="0"/>
          </a:p>
          <a:p>
            <a:pPr marL="0" indent="0">
              <a:buNone/>
            </a:pPr>
            <a:r>
              <a:rPr lang="fa-IR" b="1" dirty="0" smtClean="0"/>
              <a:t>2-تامین محل مناسب برای ادای فریضه نماز و شعائر مذهبی</a:t>
            </a:r>
          </a:p>
          <a:p>
            <a:pPr marL="0" indent="0">
              <a:buNone/>
            </a:pPr>
            <a:endParaRPr lang="fa-IR" dirty="0"/>
          </a:p>
          <a:p>
            <a:pPr marL="0" indent="0">
              <a:buNone/>
            </a:pPr>
            <a:r>
              <a:rPr lang="fa-IR" b="1" dirty="0" smtClean="0"/>
              <a:t>3-تامین غذا و خوابگاه(به اقتضای محل و مدت کار)</a:t>
            </a:r>
          </a:p>
          <a:p>
            <a:pPr marL="0" indent="0">
              <a:buNone/>
            </a:pPr>
            <a:endParaRPr lang="fa-IR" dirty="0"/>
          </a:p>
          <a:p>
            <a:pPr marL="0" indent="0">
              <a:buNone/>
            </a:pPr>
            <a:r>
              <a:rPr lang="fa-IR" b="1" dirty="0" smtClean="0"/>
              <a:t>4-تامین وسیله نقلیه در صورت دوری کارگاه</a:t>
            </a:r>
          </a:p>
          <a:p>
            <a:pPr marL="0" indent="0">
              <a:buNone/>
            </a:pPr>
            <a:endParaRPr lang="fa-IR" dirty="0"/>
          </a:p>
          <a:p>
            <a:pPr marL="0" indent="0">
              <a:buNone/>
            </a:pPr>
            <a:r>
              <a:rPr lang="fa-IR" b="1" dirty="0" smtClean="0"/>
              <a:t>5-مشارکت با وزارت کار و سازمان تربیت بدنی در تامین محل مناسب ورزشی</a:t>
            </a:r>
          </a:p>
          <a:p>
            <a:pPr marL="0" indent="0">
              <a:buNone/>
            </a:pPr>
            <a:endParaRPr lang="fa-IR" dirty="0"/>
          </a:p>
          <a:p>
            <a:pPr marL="0" indent="0">
              <a:buNone/>
            </a:pPr>
            <a:r>
              <a:rPr lang="fa-IR" b="1" dirty="0" smtClean="0"/>
              <a:t>6-همکاری در امر سوادآموزی کارگران</a:t>
            </a:r>
            <a:endParaRPr lang="fa-IR" b="1" dirty="0"/>
          </a:p>
        </p:txBody>
      </p:sp>
    </p:spTree>
    <p:extLst>
      <p:ext uri="{BB962C8B-B14F-4D97-AF65-F5344CB8AC3E}">
        <p14:creationId xmlns:p14="http://schemas.microsoft.com/office/powerpoint/2010/main" val="42870703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solidFill>
                  <a:schemeClr val="bg1"/>
                </a:solidFill>
              </a:rPr>
              <a:t>مراجع حل اختلاف</a:t>
            </a:r>
            <a:br>
              <a:rPr lang="fa-IR" b="1" dirty="0" smtClean="0">
                <a:solidFill>
                  <a:schemeClr val="bg1"/>
                </a:solidFill>
              </a:rPr>
            </a:br>
            <a:r>
              <a:rPr lang="fa-IR" b="1" dirty="0" smtClean="0">
                <a:solidFill>
                  <a:schemeClr val="bg1"/>
                </a:solidFill>
              </a:rPr>
              <a:t/>
            </a:r>
            <a:br>
              <a:rPr lang="fa-IR" b="1" dirty="0" smtClean="0">
                <a:solidFill>
                  <a:schemeClr val="bg1"/>
                </a:solidFill>
              </a:rPr>
            </a:br>
            <a:r>
              <a:rPr lang="fa-IR" sz="2000" b="1" dirty="0" smtClean="0">
                <a:solidFill>
                  <a:schemeClr val="bg1"/>
                </a:solidFill>
              </a:rPr>
              <a:t>مرجع رسیدگی به شکایات کارگران در هر شهرستان اداره تعاون کار و رفاه اجتماعی آن شهرستان است.</a:t>
            </a:r>
            <a:endParaRPr lang="fa-IR" sz="2000" b="1" dirty="0">
              <a:solidFill>
                <a:schemeClr val="bg1"/>
              </a:solidFill>
            </a:endParaRPr>
          </a:p>
        </p:txBody>
      </p:sp>
      <p:sp>
        <p:nvSpPr>
          <p:cNvPr id="3" name="Content Placeholder 2"/>
          <p:cNvSpPr>
            <a:spLocks noGrp="1"/>
          </p:cNvSpPr>
          <p:nvPr>
            <p:ph idx="1"/>
          </p:nvPr>
        </p:nvSpPr>
        <p:spPr/>
        <p:txBody>
          <a:bodyPr/>
          <a:lstStyle/>
          <a:p>
            <a:pPr marL="0" indent="0">
              <a:buNone/>
            </a:pPr>
            <a:r>
              <a:rPr lang="fa-IR" b="1" dirty="0" smtClean="0">
                <a:solidFill>
                  <a:schemeClr val="bg1"/>
                </a:solidFill>
              </a:rPr>
              <a:t>هیات تشخیص:</a:t>
            </a:r>
          </a:p>
          <a:p>
            <a:pPr marL="0" indent="0">
              <a:buNone/>
            </a:pPr>
            <a:r>
              <a:rPr lang="fa-IR" dirty="0" smtClean="0"/>
              <a:t>اولین مرجع رسیدگی هیات تشخیص است.</a:t>
            </a:r>
          </a:p>
          <a:p>
            <a:pPr marL="0" indent="0">
              <a:buNone/>
            </a:pPr>
            <a:r>
              <a:rPr lang="fa-IR" sz="2800" b="1" dirty="0" smtClean="0">
                <a:solidFill>
                  <a:schemeClr val="bg1"/>
                </a:solidFill>
              </a:rPr>
              <a:t>این هیات متشکل از 3نفر است:</a:t>
            </a:r>
          </a:p>
          <a:p>
            <a:pPr marL="0" indent="0">
              <a:buNone/>
            </a:pPr>
            <a:r>
              <a:rPr lang="fa-IR" b="1" dirty="0" smtClean="0"/>
              <a:t>1-نماینده اداره کار</a:t>
            </a:r>
          </a:p>
          <a:p>
            <a:pPr marL="0" indent="0">
              <a:buNone/>
            </a:pPr>
            <a:r>
              <a:rPr lang="fa-IR" b="1" dirty="0" smtClean="0"/>
              <a:t>2-نماینده کارگر</a:t>
            </a:r>
          </a:p>
          <a:p>
            <a:pPr marL="0" indent="0">
              <a:buNone/>
            </a:pPr>
            <a:r>
              <a:rPr lang="fa-IR" b="1" dirty="0" smtClean="0"/>
              <a:t>3-نماینده کارفرما</a:t>
            </a:r>
            <a:endParaRPr lang="fa-IR" b="1" dirty="0"/>
          </a:p>
        </p:txBody>
      </p:sp>
    </p:spTree>
    <p:extLst>
      <p:ext uri="{BB962C8B-B14F-4D97-AF65-F5344CB8AC3E}">
        <p14:creationId xmlns:p14="http://schemas.microsoft.com/office/powerpoint/2010/main" val="9180457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solidFill>
                  <a:schemeClr val="bg1"/>
                </a:solidFill>
              </a:rPr>
              <a:t>در صورت اعتراض کارگر و یا کارفرما مرحله بعدی رسیدگی در هیات حل اختلاف است تعداد اعضاء این هیات 9نفر است.</a:t>
            </a:r>
            <a:endParaRPr lang="fa-IR" sz="2800" b="1" dirty="0">
              <a:solidFill>
                <a:schemeClr val="bg1"/>
              </a:solidFill>
            </a:endParaRPr>
          </a:p>
        </p:txBody>
      </p:sp>
      <p:sp>
        <p:nvSpPr>
          <p:cNvPr id="3" name="Content Placeholder 2"/>
          <p:cNvSpPr>
            <a:spLocks noGrp="1"/>
          </p:cNvSpPr>
          <p:nvPr>
            <p:ph idx="1"/>
          </p:nvPr>
        </p:nvSpPr>
        <p:spPr>
          <a:xfrm>
            <a:off x="1141412" y="2249486"/>
            <a:ext cx="10144897" cy="4456113"/>
          </a:xfrm>
        </p:spPr>
        <p:txBody>
          <a:bodyPr>
            <a:normAutofit lnSpcReduction="10000"/>
          </a:bodyPr>
          <a:lstStyle/>
          <a:p>
            <a:pPr marL="0" indent="0">
              <a:buNone/>
            </a:pPr>
            <a:r>
              <a:rPr lang="fa-IR" b="1" dirty="0" smtClean="0">
                <a:solidFill>
                  <a:schemeClr val="bg1"/>
                </a:solidFill>
              </a:rPr>
              <a:t>1-سه نفر نماینده دولت:</a:t>
            </a:r>
          </a:p>
          <a:p>
            <a:pPr marL="0" indent="0">
              <a:buNone/>
            </a:pPr>
            <a:r>
              <a:rPr lang="fa-IR" dirty="0" smtClean="0"/>
              <a:t>الف-نماینده اداره کار</a:t>
            </a:r>
          </a:p>
          <a:p>
            <a:pPr marL="0" indent="0">
              <a:buNone/>
            </a:pPr>
            <a:r>
              <a:rPr lang="fa-IR" dirty="0" smtClean="0"/>
              <a:t>ب-نماینده فرمانداری</a:t>
            </a:r>
          </a:p>
          <a:p>
            <a:pPr marL="0" indent="0">
              <a:buNone/>
            </a:pPr>
            <a:r>
              <a:rPr lang="fa-IR" dirty="0" smtClean="0"/>
              <a:t>ج-نماینده دادگستری</a:t>
            </a:r>
          </a:p>
          <a:p>
            <a:pPr marL="0" indent="0">
              <a:buNone/>
            </a:pPr>
            <a:r>
              <a:rPr lang="fa-IR" b="1" dirty="0" smtClean="0">
                <a:solidFill>
                  <a:schemeClr val="bg1"/>
                </a:solidFill>
              </a:rPr>
              <a:t>2-سه نفر نماینده کارگر</a:t>
            </a:r>
          </a:p>
          <a:p>
            <a:pPr marL="0" indent="0">
              <a:buNone/>
            </a:pPr>
            <a:r>
              <a:rPr lang="fa-IR" b="1" dirty="0" smtClean="0">
                <a:solidFill>
                  <a:schemeClr val="bg1"/>
                </a:solidFill>
              </a:rPr>
              <a:t>3-سه نفر نماینده کارفرما</a:t>
            </a:r>
          </a:p>
          <a:p>
            <a:pPr marL="0" indent="0">
              <a:buNone/>
            </a:pPr>
            <a:endParaRPr lang="fa-IR" b="1" dirty="0">
              <a:solidFill>
                <a:schemeClr val="bg1"/>
              </a:solidFill>
            </a:endParaRPr>
          </a:p>
          <a:p>
            <a:pPr marL="0" indent="0">
              <a:buNone/>
            </a:pPr>
            <a:r>
              <a:rPr lang="fa-IR" b="1" dirty="0" smtClean="0">
                <a:solidFill>
                  <a:srgbClr val="FF0000"/>
                </a:solidFill>
              </a:rPr>
              <a:t>آراء مراجع حل اختلاف قطعی و لازم الاجراست.</a:t>
            </a:r>
            <a:endParaRPr lang="fa-IR" b="1" dirty="0">
              <a:solidFill>
                <a:srgbClr val="FF0000"/>
              </a:solidFill>
            </a:endParaRPr>
          </a:p>
        </p:txBody>
      </p:sp>
    </p:spTree>
    <p:extLst>
      <p:ext uri="{BB962C8B-B14F-4D97-AF65-F5344CB8AC3E}">
        <p14:creationId xmlns:p14="http://schemas.microsoft.com/office/powerpoint/2010/main" val="38265661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b="1" dirty="0" smtClean="0">
                <a:solidFill>
                  <a:schemeClr val="bg1"/>
                </a:solidFill>
              </a:rPr>
              <a:t>در صورت قطعی شدن آراء هیات های رسیدگی به شکایات کارگر و یا کارفرما می‌توانند به دیوان عدالت اداری شکایت نمایند.</a:t>
            </a:r>
            <a:endParaRPr lang="fa-IR" sz="3200" b="1" dirty="0">
              <a:solidFill>
                <a:schemeClr val="bg1"/>
              </a:solidFill>
            </a:endParaRPr>
          </a:p>
        </p:txBody>
      </p:sp>
      <p:sp>
        <p:nvSpPr>
          <p:cNvPr id="3" name="Content Placeholder 2"/>
          <p:cNvSpPr>
            <a:spLocks noGrp="1"/>
          </p:cNvSpPr>
          <p:nvPr>
            <p:ph idx="1"/>
          </p:nvPr>
        </p:nvSpPr>
        <p:spPr>
          <a:xfrm>
            <a:off x="1001487" y="2804160"/>
            <a:ext cx="10211388" cy="3526972"/>
          </a:xfrm>
        </p:spPr>
        <p:txBody>
          <a:bodyPr/>
          <a:lstStyle/>
          <a:p>
            <a:pPr marL="0" indent="0">
              <a:buNone/>
            </a:pPr>
            <a:r>
              <a:rPr lang="fa-IR" b="1" dirty="0" smtClean="0">
                <a:solidFill>
                  <a:schemeClr val="bg1"/>
                </a:solidFill>
              </a:rPr>
              <a:t>در صورت عدم تمکین(سرباز زدن) کارفرما از اجرای احکام صادره، رای جهت اجرا به واحد اجرای احکام دادگستری ارجاع می‌گردد.</a:t>
            </a:r>
            <a:endParaRPr lang="fa-IR" b="1" dirty="0">
              <a:solidFill>
                <a:schemeClr val="bg1"/>
              </a:solidFill>
            </a:endParaRPr>
          </a:p>
        </p:txBody>
      </p:sp>
    </p:spTree>
    <p:extLst>
      <p:ext uri="{BB962C8B-B14F-4D97-AF65-F5344CB8AC3E}">
        <p14:creationId xmlns:p14="http://schemas.microsoft.com/office/powerpoint/2010/main" val="19212215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تامین اجتماعی</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r>
              <a:rPr lang="fa-IR" b="1" dirty="0" smtClean="0"/>
              <a:t>سازمان تامین اجتماعی یک سازمان بیمه گر اجتماعی اسنت که پوشش دهنده کارگران حقوق بگیر و صاحبان حرفه و مشاغل آزاد می‌باشد.</a:t>
            </a:r>
          </a:p>
          <a:p>
            <a:pPr marL="0" indent="0">
              <a:buNone/>
            </a:pPr>
            <a:endParaRPr lang="fa-IR" dirty="0"/>
          </a:p>
          <a:p>
            <a:pPr marL="0" indent="0">
              <a:buNone/>
            </a:pPr>
            <a:r>
              <a:rPr lang="fa-IR" b="1" dirty="0" smtClean="0"/>
              <a:t>یک نهاد غیردولتی است و دارای شخصیت حقوقی و استقلال مالی است و به صورت موسسه عمومی غیردولتی زیر مجموعه وزارت تعاون کار و رفاه اجتماعی است.</a:t>
            </a:r>
            <a:endParaRPr lang="fa-IR" b="1" dirty="0"/>
          </a:p>
        </p:txBody>
      </p:sp>
    </p:spTree>
    <p:extLst>
      <p:ext uri="{BB962C8B-B14F-4D97-AF65-F5344CB8AC3E}">
        <p14:creationId xmlns:p14="http://schemas.microsoft.com/office/powerpoint/2010/main" val="1009374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حمایت های سازمان</a:t>
            </a:r>
            <a:endParaRPr lang="fa-IR" b="1" dirty="0">
              <a:solidFill>
                <a:schemeClr val="bg1"/>
              </a:solidFill>
            </a:endParaRPr>
          </a:p>
        </p:txBody>
      </p:sp>
      <p:sp>
        <p:nvSpPr>
          <p:cNvPr id="3" name="Content Placeholder 2"/>
          <p:cNvSpPr>
            <a:spLocks noGrp="1"/>
          </p:cNvSpPr>
          <p:nvPr>
            <p:ph idx="1"/>
          </p:nvPr>
        </p:nvSpPr>
        <p:spPr>
          <a:xfrm>
            <a:off x="1141412" y="2249487"/>
            <a:ext cx="9988142" cy="3977142"/>
          </a:xfrm>
        </p:spPr>
        <p:txBody>
          <a:bodyPr>
            <a:normAutofit/>
          </a:bodyPr>
          <a:lstStyle/>
          <a:p>
            <a:pPr marL="0" indent="0">
              <a:buNone/>
            </a:pPr>
            <a:r>
              <a:rPr lang="fa-IR" b="1" dirty="0" smtClean="0">
                <a:solidFill>
                  <a:schemeClr val="bg1"/>
                </a:solidFill>
              </a:rPr>
              <a:t>الف-</a:t>
            </a:r>
            <a:r>
              <a:rPr lang="fa-IR" sz="2800" dirty="0" smtClean="0"/>
              <a:t>حوادث و بیماریها</a:t>
            </a:r>
          </a:p>
          <a:p>
            <a:pPr marL="0" indent="0">
              <a:buNone/>
            </a:pPr>
            <a:r>
              <a:rPr lang="fa-IR" b="1" dirty="0" smtClean="0">
                <a:solidFill>
                  <a:schemeClr val="bg1"/>
                </a:solidFill>
              </a:rPr>
              <a:t>ب-</a:t>
            </a:r>
            <a:r>
              <a:rPr lang="fa-IR" sz="2800" dirty="0" smtClean="0"/>
              <a:t>بارداری</a:t>
            </a:r>
          </a:p>
          <a:p>
            <a:pPr marL="0" indent="0">
              <a:buNone/>
            </a:pPr>
            <a:r>
              <a:rPr lang="fa-IR" b="1" dirty="0" smtClean="0">
                <a:solidFill>
                  <a:schemeClr val="bg1"/>
                </a:solidFill>
              </a:rPr>
              <a:t>ج-</a:t>
            </a:r>
            <a:r>
              <a:rPr lang="fa-IR" sz="2800" dirty="0" smtClean="0"/>
              <a:t>غرامت دستمزد</a:t>
            </a:r>
          </a:p>
          <a:p>
            <a:pPr marL="0" indent="0">
              <a:buNone/>
            </a:pPr>
            <a:r>
              <a:rPr lang="fa-IR" b="1" dirty="0" smtClean="0">
                <a:solidFill>
                  <a:schemeClr val="bg1"/>
                </a:solidFill>
              </a:rPr>
              <a:t>د-</a:t>
            </a:r>
            <a:r>
              <a:rPr lang="fa-IR" sz="2800" dirty="0" smtClean="0"/>
              <a:t>از کارافتادگی ها</a:t>
            </a:r>
          </a:p>
          <a:p>
            <a:pPr marL="0" indent="0">
              <a:buNone/>
            </a:pPr>
            <a:r>
              <a:rPr lang="fa-IR" b="1" dirty="0" smtClean="0">
                <a:solidFill>
                  <a:schemeClr val="bg1"/>
                </a:solidFill>
              </a:rPr>
              <a:t>ه-</a:t>
            </a:r>
            <a:r>
              <a:rPr lang="fa-IR" sz="2800" dirty="0" smtClean="0"/>
              <a:t>بازنشستگی</a:t>
            </a:r>
          </a:p>
          <a:p>
            <a:pPr marL="0" indent="0">
              <a:buNone/>
            </a:pPr>
            <a:r>
              <a:rPr lang="fa-IR" b="1" dirty="0" smtClean="0">
                <a:solidFill>
                  <a:schemeClr val="bg1"/>
                </a:solidFill>
              </a:rPr>
              <a:t>و-</a:t>
            </a:r>
            <a:r>
              <a:rPr lang="fa-IR" sz="2800" dirty="0" smtClean="0"/>
              <a:t>مرگ</a:t>
            </a:r>
            <a:endParaRPr lang="fa-IR" sz="2800" dirty="0"/>
          </a:p>
        </p:txBody>
      </p:sp>
    </p:spTree>
    <p:extLst>
      <p:ext uri="{BB962C8B-B14F-4D97-AF65-F5344CB8AC3E}">
        <p14:creationId xmlns:p14="http://schemas.microsoft.com/office/powerpoint/2010/main" val="3606176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618517"/>
            <a:ext cx="10049102" cy="5538443"/>
          </a:xfrm>
        </p:spPr>
        <p:txBody>
          <a:bodyPr>
            <a:normAutofit/>
          </a:bodyPr>
          <a:lstStyle/>
          <a:p>
            <a:pPr algn="r"/>
            <a:r>
              <a:rPr lang="fa-IR" sz="2400" b="1" dirty="0" smtClean="0">
                <a:solidFill>
                  <a:schemeClr val="bg1">
                    <a:lumMod val="95000"/>
                    <a:lumOff val="5000"/>
                  </a:schemeClr>
                </a:solidFill>
              </a:rPr>
              <a:t/>
            </a:r>
            <a:br>
              <a:rPr lang="fa-IR" sz="2400" b="1" dirty="0" smtClean="0">
                <a:solidFill>
                  <a:schemeClr val="bg1">
                    <a:lumMod val="95000"/>
                    <a:lumOff val="5000"/>
                  </a:schemeClr>
                </a:solidFill>
              </a:rPr>
            </a:br>
            <a:r>
              <a:rPr lang="fa-IR" sz="2400" b="1" dirty="0">
                <a:solidFill>
                  <a:schemeClr val="bg1">
                    <a:lumMod val="95000"/>
                    <a:lumOff val="5000"/>
                  </a:schemeClr>
                </a:solidFill>
              </a:rPr>
              <a:t/>
            </a:r>
            <a:br>
              <a:rPr lang="fa-IR" sz="2400" b="1" dirty="0">
                <a:solidFill>
                  <a:schemeClr val="bg1">
                    <a:lumMod val="95000"/>
                    <a:lumOff val="5000"/>
                  </a:schemeClr>
                </a:solidFill>
              </a:rPr>
            </a:br>
            <a:r>
              <a:rPr lang="fa-IR" sz="2400" b="1" dirty="0" smtClean="0">
                <a:solidFill>
                  <a:schemeClr val="bg1">
                    <a:lumMod val="95000"/>
                    <a:lumOff val="5000"/>
                  </a:schemeClr>
                </a:solidFill>
              </a:rPr>
              <a:t>ب:منابع خارجی</a:t>
            </a:r>
            <a:br>
              <a:rPr lang="fa-IR" sz="2400" b="1" dirty="0" smtClean="0">
                <a:solidFill>
                  <a:schemeClr val="bg1">
                    <a:lumMod val="95000"/>
                    <a:lumOff val="5000"/>
                  </a:schemeClr>
                </a:solidFill>
              </a:rPr>
            </a:br>
            <a:r>
              <a:rPr lang="fa-IR" sz="2400" b="1" dirty="0">
                <a:solidFill>
                  <a:schemeClr val="bg1">
                    <a:lumMod val="95000"/>
                    <a:lumOff val="5000"/>
                  </a:schemeClr>
                </a:solidFill>
              </a:rPr>
              <a:t/>
            </a:r>
            <a:br>
              <a:rPr lang="fa-IR" sz="2400" b="1" dirty="0">
                <a:solidFill>
                  <a:schemeClr val="bg1">
                    <a:lumMod val="95000"/>
                    <a:lumOff val="5000"/>
                  </a:schemeClr>
                </a:solidFill>
              </a:rPr>
            </a:br>
            <a:r>
              <a:rPr lang="fa-IR" sz="2400" b="1" dirty="0" smtClean="0">
                <a:solidFill>
                  <a:schemeClr val="bg1">
                    <a:lumMod val="95000"/>
                    <a:lumOff val="5000"/>
                  </a:schemeClr>
                </a:solidFill>
              </a:rPr>
              <a:t>مصوبات سازمان بین المللی کار</a:t>
            </a:r>
            <a:r>
              <a:rPr lang="en-US" sz="2400" b="1" dirty="0" smtClean="0">
                <a:solidFill>
                  <a:schemeClr val="bg1">
                    <a:lumMod val="95000"/>
                    <a:lumOff val="5000"/>
                  </a:schemeClr>
                </a:solidFill>
              </a:rPr>
              <a:t>ILO</a:t>
            </a:r>
            <a:r>
              <a:rPr lang="fa-IR" sz="2400" b="1" dirty="0" smtClean="0">
                <a:solidFill>
                  <a:schemeClr val="bg1">
                    <a:lumMod val="95000"/>
                    <a:lumOff val="5000"/>
                  </a:schemeClr>
                </a:solidFill>
              </a:rPr>
              <a:t/>
            </a:r>
            <a:br>
              <a:rPr lang="fa-IR" sz="2400" b="1" dirty="0" smtClean="0">
                <a:solidFill>
                  <a:schemeClr val="bg1">
                    <a:lumMod val="95000"/>
                    <a:lumOff val="5000"/>
                  </a:schemeClr>
                </a:solidFill>
              </a:rPr>
            </a:br>
            <a:r>
              <a:rPr lang="fa-IR" sz="2400" b="1" dirty="0" smtClean="0">
                <a:solidFill>
                  <a:schemeClr val="bg1">
                    <a:lumMod val="95000"/>
                    <a:lumOff val="5000"/>
                  </a:schemeClr>
                </a:solidFill>
              </a:rPr>
              <a:t>سازمان بین المللی کاریک سازمان سه جانبه که شامل نمایندگان دولت،کارفرمایانوکارگران است</a:t>
            </a:r>
            <a:br>
              <a:rPr lang="fa-IR" sz="2400" b="1" dirty="0" smtClean="0">
                <a:solidFill>
                  <a:schemeClr val="bg1">
                    <a:lumMod val="95000"/>
                    <a:lumOff val="5000"/>
                  </a:schemeClr>
                </a:solidFill>
              </a:rPr>
            </a:br>
            <a:r>
              <a:rPr lang="fa-IR" sz="2400" b="1" dirty="0" smtClean="0">
                <a:solidFill>
                  <a:schemeClr val="bg1">
                    <a:lumMod val="95000"/>
                    <a:lumOff val="5000"/>
                  </a:schemeClr>
                </a:solidFill>
              </a:rPr>
              <a:t/>
            </a:r>
            <a:br>
              <a:rPr lang="fa-IR" sz="2400" b="1" dirty="0" smtClean="0">
                <a:solidFill>
                  <a:schemeClr val="bg1">
                    <a:lumMod val="95000"/>
                    <a:lumOff val="5000"/>
                  </a:schemeClr>
                </a:solidFill>
              </a:rPr>
            </a:br>
            <a:r>
              <a:rPr lang="fa-IR" sz="2400" b="1" dirty="0" smtClean="0">
                <a:solidFill>
                  <a:schemeClr val="bg1">
                    <a:lumMod val="95000"/>
                    <a:lumOff val="5000"/>
                  </a:schemeClr>
                </a:solidFill>
              </a:rPr>
              <a:t>مصوبات سازمان بین المللی کاربه دو صورت تصویب وبه اعضا ابلاغ می شود</a:t>
            </a:r>
            <a:br>
              <a:rPr lang="fa-IR" sz="2400" b="1" dirty="0" smtClean="0">
                <a:solidFill>
                  <a:schemeClr val="bg1">
                    <a:lumMod val="95000"/>
                    <a:lumOff val="5000"/>
                  </a:schemeClr>
                </a:solidFill>
              </a:rPr>
            </a:br>
            <a:r>
              <a:rPr lang="fa-IR" sz="2400" b="1" dirty="0" smtClean="0">
                <a:solidFill>
                  <a:schemeClr val="bg1">
                    <a:lumMod val="95000"/>
                    <a:lumOff val="5000"/>
                  </a:schemeClr>
                </a:solidFill>
              </a:rPr>
              <a:t/>
            </a:r>
            <a:br>
              <a:rPr lang="fa-IR" sz="2400" b="1" dirty="0" smtClean="0">
                <a:solidFill>
                  <a:schemeClr val="bg1">
                    <a:lumMod val="95000"/>
                    <a:lumOff val="5000"/>
                  </a:schemeClr>
                </a:solidFill>
              </a:rPr>
            </a:br>
            <a:r>
              <a:rPr lang="fa-IR" sz="2400" b="1" dirty="0" smtClean="0">
                <a:solidFill>
                  <a:schemeClr val="bg1">
                    <a:lumMod val="95000"/>
                    <a:lumOff val="5000"/>
                  </a:schemeClr>
                </a:solidFill>
              </a:rPr>
              <a:t>1-مقاوله نامه:</a:t>
            </a:r>
            <a:r>
              <a:rPr lang="fa-IR" sz="2400" dirty="0" smtClean="0">
                <a:solidFill>
                  <a:schemeClr val="tx2">
                    <a:lumMod val="60000"/>
                    <a:lumOff val="40000"/>
                  </a:schemeClr>
                </a:solidFill>
              </a:rPr>
              <a:t>دولتهای عضو سازمان بین المللی کار ملزم به اجرای مصوبات دارند.</a:t>
            </a:r>
            <a:r>
              <a:rPr lang="fa-IR" sz="2400" b="1" dirty="0">
                <a:solidFill>
                  <a:schemeClr val="bg1">
                    <a:lumMod val="95000"/>
                    <a:lumOff val="5000"/>
                  </a:schemeClr>
                </a:solidFill>
              </a:rPr>
              <a:t/>
            </a:r>
            <a:br>
              <a:rPr lang="fa-IR" sz="2400" b="1" dirty="0">
                <a:solidFill>
                  <a:schemeClr val="bg1">
                    <a:lumMod val="95000"/>
                    <a:lumOff val="5000"/>
                  </a:schemeClr>
                </a:solidFill>
              </a:rPr>
            </a:br>
            <a:r>
              <a:rPr lang="fa-IR" sz="2400" b="1" dirty="0" smtClean="0">
                <a:solidFill>
                  <a:schemeClr val="bg1">
                    <a:lumMod val="95000"/>
                    <a:lumOff val="5000"/>
                  </a:schemeClr>
                </a:solidFill>
              </a:rPr>
              <a:t/>
            </a:r>
            <a:br>
              <a:rPr lang="fa-IR" sz="2400" b="1" dirty="0" smtClean="0">
                <a:solidFill>
                  <a:schemeClr val="bg1">
                    <a:lumMod val="95000"/>
                    <a:lumOff val="5000"/>
                  </a:schemeClr>
                </a:solidFill>
              </a:rPr>
            </a:br>
            <a:r>
              <a:rPr lang="fa-IR" sz="2400" b="1" dirty="0" smtClean="0">
                <a:solidFill>
                  <a:schemeClr val="bg1">
                    <a:lumMod val="95000"/>
                    <a:lumOff val="5000"/>
                  </a:schemeClr>
                </a:solidFill>
              </a:rPr>
              <a:t>2-توصیه نامه:</a:t>
            </a:r>
            <a:r>
              <a:rPr lang="fa-IR" sz="2400" dirty="0" smtClean="0">
                <a:solidFill>
                  <a:schemeClr val="tx2">
                    <a:lumMod val="60000"/>
                    <a:lumOff val="40000"/>
                  </a:schemeClr>
                </a:solidFill>
              </a:rPr>
              <a:t>جنبه ارشادی دارند و دولتها در پذیرش آنها آزاد هستند.</a:t>
            </a:r>
            <a:r>
              <a:rPr lang="fa-IR" sz="2400" b="1" dirty="0">
                <a:solidFill>
                  <a:schemeClr val="bg1">
                    <a:lumMod val="95000"/>
                    <a:lumOff val="5000"/>
                  </a:schemeClr>
                </a:solidFill>
              </a:rPr>
              <a:t/>
            </a:r>
            <a:br>
              <a:rPr lang="fa-IR" sz="2400" b="1" dirty="0">
                <a:solidFill>
                  <a:schemeClr val="bg1">
                    <a:lumMod val="95000"/>
                    <a:lumOff val="5000"/>
                  </a:schemeClr>
                </a:solidFill>
              </a:rPr>
            </a:br>
            <a:r>
              <a:rPr lang="fa-IR" sz="2400" b="1" dirty="0" smtClean="0">
                <a:solidFill>
                  <a:schemeClr val="bg1">
                    <a:lumMod val="95000"/>
                    <a:lumOff val="5000"/>
                  </a:schemeClr>
                </a:solidFill>
              </a:rPr>
              <a:t/>
            </a:r>
            <a:br>
              <a:rPr lang="fa-IR" sz="2400" b="1" dirty="0" smtClean="0">
                <a:solidFill>
                  <a:schemeClr val="bg1">
                    <a:lumMod val="95000"/>
                    <a:lumOff val="5000"/>
                  </a:schemeClr>
                </a:solidFill>
              </a:rPr>
            </a:br>
            <a:r>
              <a:rPr lang="fa-IR" sz="2400" b="1" dirty="0">
                <a:solidFill>
                  <a:schemeClr val="bg1">
                    <a:lumMod val="95000"/>
                    <a:lumOff val="5000"/>
                  </a:schemeClr>
                </a:solidFill>
              </a:rPr>
              <a:t/>
            </a:r>
            <a:br>
              <a:rPr lang="fa-IR" sz="2400" b="1" dirty="0">
                <a:solidFill>
                  <a:schemeClr val="bg1">
                    <a:lumMod val="95000"/>
                    <a:lumOff val="5000"/>
                  </a:schemeClr>
                </a:solidFill>
              </a:rPr>
            </a:br>
            <a:r>
              <a:rPr lang="fa-IR" sz="2400" b="1" dirty="0" smtClean="0">
                <a:solidFill>
                  <a:schemeClr val="bg1">
                    <a:lumMod val="95000"/>
                    <a:lumOff val="5000"/>
                  </a:schemeClr>
                </a:solidFill>
              </a:rPr>
              <a:t/>
            </a:r>
            <a:br>
              <a:rPr lang="fa-IR" sz="2400" b="1" dirty="0" smtClean="0">
                <a:solidFill>
                  <a:schemeClr val="bg1">
                    <a:lumMod val="95000"/>
                    <a:lumOff val="5000"/>
                  </a:schemeClr>
                </a:solidFill>
              </a:rPr>
            </a:br>
            <a:endParaRPr lang="fa-IR" sz="2400" b="1" dirty="0">
              <a:solidFill>
                <a:schemeClr val="bg1">
                  <a:lumMod val="95000"/>
                  <a:lumOff val="5000"/>
                </a:schemeClr>
              </a:solidFill>
            </a:endParaRPr>
          </a:p>
        </p:txBody>
      </p:sp>
    </p:spTree>
    <p:extLst>
      <p:ext uri="{BB962C8B-B14F-4D97-AF65-F5344CB8AC3E}">
        <p14:creationId xmlns:p14="http://schemas.microsoft.com/office/powerpoint/2010/main" val="40058102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000" b="1" dirty="0" smtClean="0">
                <a:solidFill>
                  <a:schemeClr val="bg1"/>
                </a:solidFill>
              </a:rPr>
              <a:t>نرخ حق بیمه</a:t>
            </a:r>
            <a:endParaRPr lang="fa-IR" sz="4000" b="1" dirty="0">
              <a:solidFill>
                <a:schemeClr val="bg1"/>
              </a:solidFill>
            </a:endParaRPr>
          </a:p>
        </p:txBody>
      </p:sp>
      <p:sp>
        <p:nvSpPr>
          <p:cNvPr id="3" name="Content Placeholder 2"/>
          <p:cNvSpPr>
            <a:spLocks noGrp="1"/>
          </p:cNvSpPr>
          <p:nvPr>
            <p:ph idx="1"/>
          </p:nvPr>
        </p:nvSpPr>
        <p:spPr>
          <a:xfrm>
            <a:off x="1141412" y="2249486"/>
            <a:ext cx="10153605" cy="4212273"/>
          </a:xfrm>
        </p:spPr>
        <p:txBody>
          <a:bodyPr>
            <a:normAutofit lnSpcReduction="10000"/>
          </a:bodyPr>
          <a:lstStyle/>
          <a:p>
            <a:pPr marL="0" indent="0">
              <a:buNone/>
            </a:pPr>
            <a:r>
              <a:rPr lang="fa-IR" sz="2800" b="1" dirty="0" smtClean="0"/>
              <a:t>جمعا 30درصد است که کارفرما به شرح ذیل به سازمان پرداخت می‌نماید.</a:t>
            </a:r>
          </a:p>
          <a:p>
            <a:pPr marL="0" indent="0">
              <a:buNone/>
            </a:pPr>
            <a:endParaRPr lang="fa-IR" sz="2800" b="1" dirty="0"/>
          </a:p>
          <a:p>
            <a:pPr marL="0" indent="0">
              <a:buNone/>
            </a:pPr>
            <a:r>
              <a:rPr lang="fa-IR" sz="2800" b="1" dirty="0" smtClean="0">
                <a:solidFill>
                  <a:schemeClr val="bg1"/>
                </a:solidFill>
              </a:rPr>
              <a:t>1-</a:t>
            </a:r>
            <a:r>
              <a:rPr lang="fa-IR" sz="2800" b="1" dirty="0" smtClean="0"/>
              <a:t> 20% سهم کارفرما </a:t>
            </a:r>
          </a:p>
          <a:p>
            <a:pPr marL="0" indent="0">
              <a:buNone/>
            </a:pPr>
            <a:endParaRPr lang="fa-IR" sz="2800" b="1" dirty="0"/>
          </a:p>
          <a:p>
            <a:pPr marL="0" indent="0">
              <a:buNone/>
            </a:pPr>
            <a:r>
              <a:rPr lang="fa-IR" sz="2800" b="1" dirty="0" smtClean="0">
                <a:solidFill>
                  <a:schemeClr val="bg1"/>
                </a:solidFill>
              </a:rPr>
              <a:t>2-</a:t>
            </a:r>
            <a:r>
              <a:rPr lang="fa-IR" sz="2800" b="1" dirty="0" smtClean="0"/>
              <a:t> 7% سهم کارگر(از حقوق و مزایای کارگر)</a:t>
            </a:r>
          </a:p>
          <a:p>
            <a:pPr marL="0" indent="0">
              <a:buNone/>
            </a:pPr>
            <a:endParaRPr lang="fa-IR" sz="2800" b="1" dirty="0"/>
          </a:p>
          <a:p>
            <a:pPr marL="0" indent="0">
              <a:buNone/>
            </a:pPr>
            <a:r>
              <a:rPr lang="fa-IR" sz="2800" b="1" dirty="0" smtClean="0">
                <a:solidFill>
                  <a:schemeClr val="bg1"/>
                </a:solidFill>
              </a:rPr>
              <a:t>3- </a:t>
            </a:r>
            <a:r>
              <a:rPr lang="fa-IR" sz="2800" b="1" dirty="0" smtClean="0"/>
              <a:t>3% بیمه بیکاری</a:t>
            </a:r>
            <a:endParaRPr lang="fa-IR" sz="2800" b="1" dirty="0"/>
          </a:p>
        </p:txBody>
      </p:sp>
    </p:spTree>
    <p:extLst>
      <p:ext uri="{BB962C8B-B14F-4D97-AF65-F5344CB8AC3E}">
        <p14:creationId xmlns:p14="http://schemas.microsoft.com/office/powerpoint/2010/main" val="12560275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بیمه بیکاری</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r>
              <a:rPr lang="fa-IR" b="1" dirty="0" smtClean="0"/>
              <a:t>بیکار از نظر قانون بیمه بیکاری،بیمه شده ایی است که بدون میل و اراده خود بیکار شده و آماده به کار باشد.</a:t>
            </a:r>
          </a:p>
          <a:p>
            <a:pPr marL="0" indent="0">
              <a:buNone/>
            </a:pPr>
            <a:endParaRPr lang="fa-IR" dirty="0"/>
          </a:p>
          <a:p>
            <a:pPr marL="0" indent="0">
              <a:buNone/>
            </a:pPr>
            <a:r>
              <a:rPr lang="fa-IR" b="1" dirty="0" smtClean="0"/>
              <a:t>تشخیص ارادی بودن یا غیرارادی بودن بیکاری بیمه شده،بر عهده کمیته ای متشکل از نمایندگان سازمان و اداره کار می‌باشد.</a:t>
            </a:r>
            <a:endParaRPr lang="fa-IR" b="1" dirty="0"/>
          </a:p>
        </p:txBody>
      </p:sp>
    </p:spTree>
    <p:extLst>
      <p:ext uri="{BB962C8B-B14F-4D97-AF65-F5344CB8AC3E}">
        <p14:creationId xmlns:p14="http://schemas.microsoft.com/office/powerpoint/2010/main" val="14121439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میزان مقرری بیمه شده مجرد:</a:t>
            </a:r>
            <a:endParaRPr lang="fa-IR" b="1" dirty="0">
              <a:solidFill>
                <a:schemeClr val="bg1"/>
              </a:solidFill>
            </a:endParaRPr>
          </a:p>
        </p:txBody>
      </p:sp>
      <p:sp>
        <p:nvSpPr>
          <p:cNvPr id="3" name="Content Placeholder 2"/>
          <p:cNvSpPr>
            <a:spLocks noGrp="1"/>
          </p:cNvSpPr>
          <p:nvPr>
            <p:ph idx="1"/>
          </p:nvPr>
        </p:nvSpPr>
        <p:spPr>
          <a:xfrm>
            <a:off x="1141412" y="2249487"/>
            <a:ext cx="10179731" cy="4464822"/>
          </a:xfrm>
        </p:spPr>
        <p:txBody>
          <a:bodyPr/>
          <a:lstStyle/>
          <a:p>
            <a:pPr marL="0" indent="0">
              <a:buNone/>
            </a:pPr>
            <a:r>
              <a:rPr lang="fa-IR" dirty="0" smtClean="0"/>
              <a:t>30</a:t>
            </a:r>
            <a:r>
              <a:rPr lang="fa-IR" b="1" dirty="0" smtClean="0">
                <a:solidFill>
                  <a:schemeClr val="bg1"/>
                </a:solidFill>
              </a:rPr>
              <a:t>×</a:t>
            </a:r>
            <a:r>
              <a:rPr lang="fa-IR" dirty="0" smtClean="0"/>
              <a:t>55%</a:t>
            </a:r>
            <a:r>
              <a:rPr lang="fa-IR" b="1" dirty="0" smtClean="0">
                <a:solidFill>
                  <a:schemeClr val="bg1"/>
                </a:solidFill>
              </a:rPr>
              <a:t>×</a:t>
            </a:r>
            <a:r>
              <a:rPr lang="fa-IR" dirty="0" smtClean="0"/>
              <a:t>متوسط دستمزد روزانه</a:t>
            </a:r>
            <a:r>
              <a:rPr lang="fa-IR" b="1" dirty="0" smtClean="0">
                <a:solidFill>
                  <a:schemeClr val="bg1"/>
                </a:solidFill>
              </a:rPr>
              <a:t>=</a:t>
            </a:r>
            <a:r>
              <a:rPr lang="fa-IR" dirty="0" smtClean="0"/>
              <a:t>مقرری ماهیانه</a:t>
            </a:r>
          </a:p>
          <a:p>
            <a:pPr marL="0" indent="0">
              <a:buNone/>
            </a:pPr>
            <a:r>
              <a:rPr lang="fa-IR" b="1" dirty="0" smtClean="0"/>
              <a:t>به ازای هر فرد تحت تکفل 10درصد حداقل دستمزد زمان بیکاری افزوده می‌شود.</a:t>
            </a:r>
          </a:p>
          <a:p>
            <a:pPr marL="0" indent="0">
              <a:buNone/>
            </a:pPr>
            <a:endParaRPr lang="fa-IR" b="1" dirty="0" smtClean="0"/>
          </a:p>
          <a:p>
            <a:pPr marL="0" indent="0">
              <a:buNone/>
            </a:pPr>
            <a:r>
              <a:rPr lang="fa-IR" b="1" dirty="0" smtClean="0"/>
              <a:t>حداقل مقرری نباید از حداقل دستمزد کمتر باشد.</a:t>
            </a:r>
          </a:p>
          <a:p>
            <a:pPr marL="0" indent="0">
              <a:buNone/>
            </a:pPr>
            <a:endParaRPr lang="fa-IR" b="1" dirty="0"/>
          </a:p>
          <a:p>
            <a:pPr marL="0" indent="0">
              <a:buNone/>
            </a:pPr>
            <a:r>
              <a:rPr lang="fa-IR" b="1" dirty="0" smtClean="0"/>
              <a:t>حداکثر مقرری نباید از 80% متوسط مزد یا حقوق وی بیشتر شود.</a:t>
            </a:r>
          </a:p>
          <a:p>
            <a:pPr marL="0" indent="0">
              <a:buNone/>
            </a:pPr>
            <a:endParaRPr lang="fa-IR" b="1" dirty="0" smtClean="0"/>
          </a:p>
          <a:p>
            <a:pPr marL="0" indent="0">
              <a:buNone/>
            </a:pPr>
            <a:endParaRPr lang="fa-IR" b="1" dirty="0"/>
          </a:p>
        </p:txBody>
      </p:sp>
    </p:spTree>
    <p:extLst>
      <p:ext uri="{BB962C8B-B14F-4D97-AF65-F5344CB8AC3E}">
        <p14:creationId xmlns:p14="http://schemas.microsoft.com/office/powerpoint/2010/main" val="8788117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مدت پرداخت بیمه بیکاری</a:t>
            </a:r>
            <a:endParaRPr lang="fa-IR" b="1" dirty="0">
              <a:solidFill>
                <a:schemeClr val="bg1"/>
              </a:solidFill>
            </a:endParaRPr>
          </a:p>
        </p:txBody>
      </p:sp>
      <p:sp>
        <p:nvSpPr>
          <p:cNvPr id="3" name="Content Placeholder 2"/>
          <p:cNvSpPr>
            <a:spLocks noGrp="1"/>
          </p:cNvSpPr>
          <p:nvPr>
            <p:ph idx="1"/>
          </p:nvPr>
        </p:nvSpPr>
        <p:spPr/>
        <p:txBody>
          <a:bodyPr>
            <a:normAutofit/>
          </a:bodyPr>
          <a:lstStyle/>
          <a:p>
            <a:pPr marL="0" indent="0">
              <a:buNone/>
            </a:pPr>
            <a:r>
              <a:rPr lang="fa-IR" sz="2800" b="1" dirty="0" smtClean="0"/>
              <a:t>جهت بهره مندی از بیمه بیکاری کارگرباید حداقل 6ماه سابقه پرداخت بیمه داشته باشدحداکثرجمع مدت پرداخت مقرری بیمه بیکاری برای مجردین 36 ماه وبرای م متاهلین یا متکفلین حداکثر 50 ماه است </a:t>
            </a:r>
          </a:p>
          <a:p>
            <a:pPr marL="0" indent="0">
              <a:buNone/>
            </a:pPr>
            <a:r>
              <a:rPr lang="fa-IR" sz="2800" b="1" dirty="0" smtClean="0"/>
              <a:t>چنانچه بیمه شده بیکاراشتغال مجدد خود را مکتوم نمایدومقرری بیمه بیکاری خود رادریافت کرده باشد،ملزم به باز پرداخت مقرری دریافتی از تاریخ اشتغال خواهد بود                                                                                  </a:t>
            </a:r>
            <a:endParaRPr lang="fa-IR" sz="2800" b="1" dirty="0"/>
          </a:p>
        </p:txBody>
      </p:sp>
    </p:spTree>
    <p:extLst>
      <p:ext uri="{BB962C8B-B14F-4D97-AF65-F5344CB8AC3E}">
        <p14:creationId xmlns:p14="http://schemas.microsoft.com/office/powerpoint/2010/main" val="28428761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1062446"/>
            <a:ext cx="10197148" cy="4728755"/>
          </a:xfrm>
        </p:spPr>
        <p:txBody>
          <a:bodyPr/>
          <a:lstStyle/>
          <a:p>
            <a:pPr marL="0" indent="0">
              <a:buNone/>
            </a:pPr>
            <a:r>
              <a:rPr lang="fa-IR" b="1" dirty="0" smtClean="0">
                <a:solidFill>
                  <a:schemeClr val="bg1"/>
                </a:solidFill>
              </a:rPr>
              <a:t>کارگر اخراجی حداکثر ظرف 30 روز از تاریخ اخراج چنانچه برای بیمه بیکاری اقدام ننمایند مشمول بیمه بیکاری نخواهد شد.</a:t>
            </a:r>
          </a:p>
          <a:p>
            <a:pPr marL="0" indent="0">
              <a:buNone/>
            </a:pPr>
            <a:endParaRPr lang="fa-IR" dirty="0"/>
          </a:p>
          <a:p>
            <a:pPr marL="0" indent="0">
              <a:buNone/>
            </a:pPr>
            <a:endParaRPr lang="fa-IR" dirty="0" smtClean="0"/>
          </a:p>
          <a:p>
            <a:pPr marL="0" indent="0">
              <a:buNone/>
            </a:pPr>
            <a:r>
              <a:rPr lang="fa-IR" b="1" dirty="0" smtClean="0">
                <a:solidFill>
                  <a:schemeClr val="bg1"/>
                </a:solidFill>
              </a:rPr>
              <a:t>منتهی در صورت داشتن عذر موجه و در صورت تائید موضوع از سوی مراجع ذی صلاح تا 3ماه از تاریخ اخراج نیز می‌تواند تقاضای بیمه بیکاری نماید.</a:t>
            </a:r>
            <a:endParaRPr lang="fa-IR" b="1" dirty="0">
              <a:solidFill>
                <a:schemeClr val="bg1"/>
              </a:solidFill>
            </a:endParaRPr>
          </a:p>
        </p:txBody>
      </p:sp>
    </p:spTree>
    <p:extLst>
      <p:ext uri="{BB962C8B-B14F-4D97-AF65-F5344CB8AC3E}">
        <p14:creationId xmlns:p14="http://schemas.microsoft.com/office/powerpoint/2010/main" val="1303317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شرط بازنشستگی</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r>
              <a:rPr lang="fa-IR" b="1" dirty="0" smtClean="0"/>
              <a:t>1-30 سال سابقه پرداخت حق بیمه و حداقل 50سال سن برای مردان و 45سال برای زنان</a:t>
            </a:r>
          </a:p>
          <a:p>
            <a:pPr marL="0" indent="0">
              <a:buNone/>
            </a:pPr>
            <a:endParaRPr lang="fa-IR" dirty="0"/>
          </a:p>
          <a:p>
            <a:pPr marL="0" indent="0">
              <a:buNone/>
            </a:pPr>
            <a:r>
              <a:rPr lang="fa-IR" b="1" dirty="0" smtClean="0"/>
              <a:t>2-20سال متوالی یا25 سال متناوب سابقه کار در مشاغل سخت و زیان آور</a:t>
            </a:r>
            <a:r>
              <a:rPr lang="fa-IR" dirty="0" smtClean="0"/>
              <a:t>(بدون احتساب شرط سنی)</a:t>
            </a:r>
          </a:p>
          <a:p>
            <a:pPr marL="0" indent="0">
              <a:buNone/>
            </a:pPr>
            <a:endParaRPr lang="fa-IR" dirty="0"/>
          </a:p>
          <a:p>
            <a:pPr marL="0" indent="0">
              <a:buNone/>
            </a:pPr>
            <a:r>
              <a:rPr lang="fa-IR" b="1" dirty="0" smtClean="0"/>
              <a:t>3-دارای 35سال تمام سابقه پرداخت حق بیمه بدون شرط سنی</a:t>
            </a:r>
          </a:p>
        </p:txBody>
      </p:sp>
    </p:spTree>
    <p:extLst>
      <p:ext uri="{BB962C8B-B14F-4D97-AF65-F5344CB8AC3E}">
        <p14:creationId xmlns:p14="http://schemas.microsoft.com/office/powerpoint/2010/main" val="31499575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fa-IR" sz="7200" b="1" dirty="0" smtClean="0">
                <a:solidFill>
                  <a:schemeClr val="bg1"/>
                </a:solidFill>
                <a:cs typeface="A khat-khati" panose="00000400000000000000" pitchFamily="2" charset="-78"/>
              </a:rPr>
              <a:t>بر محمد وآل محمد صلوات</a:t>
            </a:r>
            <a:endParaRPr lang="fa-IR" sz="7200" b="1" dirty="0">
              <a:solidFill>
                <a:schemeClr val="bg1"/>
              </a:solidFill>
              <a:cs typeface="A khat-khati" panose="00000400000000000000" pitchFamily="2" charset="-78"/>
            </a:endParaRPr>
          </a:p>
        </p:txBody>
      </p:sp>
    </p:spTree>
    <p:extLst>
      <p:ext uri="{BB962C8B-B14F-4D97-AF65-F5344CB8AC3E}">
        <p14:creationId xmlns:p14="http://schemas.microsoft.com/office/powerpoint/2010/main" val="4035437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کارتابع:</a:t>
            </a:r>
            <a:r>
              <a:rPr lang="fa-IR" sz="2800" dirty="0" smtClean="0">
                <a:solidFill>
                  <a:schemeClr val="bg1"/>
                </a:solidFill>
              </a:rPr>
              <a:t>کسی که به درخواست و به حساب شخص دیگر کار می کند کارگر و کاری را که انجام میدهد((</a:t>
            </a:r>
            <a:r>
              <a:rPr lang="fa-IR" sz="2000" dirty="0" smtClean="0">
                <a:solidFill>
                  <a:schemeClr val="bg1"/>
                </a:solidFill>
              </a:rPr>
              <a:t>کارتابع</a:t>
            </a:r>
            <a:r>
              <a:rPr lang="fa-IR" sz="2800" dirty="0" smtClean="0">
                <a:solidFill>
                  <a:schemeClr val="bg1"/>
                </a:solidFill>
              </a:rPr>
              <a:t>))گویند.</a:t>
            </a:r>
            <a:endParaRPr lang="fa-IR" sz="2800" dirty="0">
              <a:solidFill>
                <a:schemeClr val="bg1"/>
              </a:solidFill>
            </a:endParaRPr>
          </a:p>
        </p:txBody>
      </p:sp>
      <p:sp>
        <p:nvSpPr>
          <p:cNvPr id="3" name="Content Placeholder 2"/>
          <p:cNvSpPr>
            <a:spLocks noGrp="1"/>
          </p:cNvSpPr>
          <p:nvPr>
            <p:ph idx="1"/>
          </p:nvPr>
        </p:nvSpPr>
        <p:spPr/>
        <p:txBody>
          <a:bodyPr/>
          <a:lstStyle/>
          <a:p>
            <a:pPr marL="0" indent="0">
              <a:buNone/>
            </a:pPr>
            <a:r>
              <a:rPr lang="fa-IR" b="1" dirty="0" smtClean="0">
                <a:solidFill>
                  <a:schemeClr val="bg1"/>
                </a:solidFill>
              </a:rPr>
              <a:t>خویش فرما:</a:t>
            </a:r>
            <a:r>
              <a:rPr lang="fa-IR" dirty="0" smtClean="0"/>
              <a:t>کسی که برای خود کار کند و از ثمره و دسترنج و فعالیت خود بهره مند می شود را خویش فرما گویند.</a:t>
            </a:r>
          </a:p>
          <a:p>
            <a:pPr marL="0" indent="0">
              <a:buNone/>
            </a:pPr>
            <a:endParaRPr lang="fa-IR" dirty="0"/>
          </a:p>
          <a:p>
            <a:pPr marL="0" indent="0">
              <a:buNone/>
            </a:pPr>
            <a:r>
              <a:rPr lang="fa-IR" b="1" dirty="0" smtClean="0">
                <a:solidFill>
                  <a:schemeClr val="bg1"/>
                </a:solidFill>
              </a:rPr>
              <a:t>خود اشتغالی:نوعی اشتغال در بخش غیر مزد بگیری است.</a:t>
            </a:r>
            <a:endParaRPr lang="fa-IR" b="1" dirty="0">
              <a:solidFill>
                <a:schemeClr val="bg1"/>
              </a:solidFill>
            </a:endParaRPr>
          </a:p>
        </p:txBody>
      </p:sp>
    </p:spTree>
    <p:extLst>
      <p:ext uri="{BB962C8B-B14F-4D97-AF65-F5344CB8AC3E}">
        <p14:creationId xmlns:p14="http://schemas.microsoft.com/office/powerpoint/2010/main" val="1143418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بنا به تعریف قانون کارجمهوری اسلامی ایران</a:t>
            </a:r>
            <a:endParaRPr lang="fa-IR" b="1" dirty="0">
              <a:solidFill>
                <a:schemeClr val="bg1"/>
              </a:solidFill>
            </a:endParaRPr>
          </a:p>
        </p:txBody>
      </p:sp>
      <p:sp>
        <p:nvSpPr>
          <p:cNvPr id="3" name="Content Placeholder 2"/>
          <p:cNvSpPr>
            <a:spLocks noGrp="1"/>
          </p:cNvSpPr>
          <p:nvPr>
            <p:ph idx="1"/>
          </p:nvPr>
        </p:nvSpPr>
        <p:spPr>
          <a:xfrm>
            <a:off x="1141412" y="2249487"/>
            <a:ext cx="9970725" cy="4264524"/>
          </a:xfrm>
        </p:spPr>
        <p:txBody>
          <a:bodyPr/>
          <a:lstStyle/>
          <a:p>
            <a:pPr marL="0" indent="0">
              <a:buNone/>
            </a:pPr>
            <a:r>
              <a:rPr lang="fa-IR" b="1" dirty="0" smtClean="0">
                <a:solidFill>
                  <a:schemeClr val="bg1"/>
                </a:solidFill>
              </a:rPr>
              <a:t>1-کارگر:</a:t>
            </a:r>
            <a:r>
              <a:rPr lang="fa-IR" dirty="0" smtClean="0"/>
              <a:t>کسی است که به هر عنوان در مقابل دریافت حق السعی اعم از مزد و حقوق،سهم سود و سایر مزایا به درخواست کارفرما کار میکند.</a:t>
            </a:r>
          </a:p>
          <a:p>
            <a:pPr marL="0" indent="0">
              <a:buNone/>
            </a:pPr>
            <a:endParaRPr lang="fa-IR" dirty="0"/>
          </a:p>
          <a:p>
            <a:pPr marL="0" indent="0">
              <a:buNone/>
            </a:pPr>
            <a:r>
              <a:rPr lang="fa-IR" b="1" dirty="0" smtClean="0">
                <a:solidFill>
                  <a:schemeClr val="bg1"/>
                </a:solidFill>
              </a:rPr>
              <a:t>2-کارفرما:</a:t>
            </a:r>
            <a:r>
              <a:rPr lang="fa-IR" dirty="0" smtClean="0"/>
              <a:t>شخصی است حقیقی یا حقوقی که کارگر به درخواست او در مقابل دریافت حق السعی کار می کند.</a:t>
            </a:r>
          </a:p>
          <a:p>
            <a:pPr marL="0" indent="0">
              <a:buNone/>
            </a:pPr>
            <a:endParaRPr lang="fa-IR" dirty="0"/>
          </a:p>
          <a:p>
            <a:pPr marL="0" indent="0">
              <a:buNone/>
            </a:pPr>
            <a:r>
              <a:rPr lang="fa-IR" b="1" dirty="0" smtClean="0">
                <a:solidFill>
                  <a:schemeClr val="bg1"/>
                </a:solidFill>
              </a:rPr>
              <a:t>3-کارگاه:</a:t>
            </a:r>
            <a:r>
              <a:rPr lang="fa-IR" dirty="0" smtClean="0"/>
              <a:t>محلی است که کارگر به درخواست کارفرما یا نماینده او در آنجا کار می کند.</a:t>
            </a:r>
            <a:endParaRPr lang="fa-IR" dirty="0"/>
          </a:p>
        </p:txBody>
      </p:sp>
    </p:spTree>
    <p:extLst>
      <p:ext uri="{BB962C8B-B14F-4D97-AF65-F5344CB8AC3E}">
        <p14:creationId xmlns:p14="http://schemas.microsoft.com/office/powerpoint/2010/main" val="1868438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chemeClr val="bg1"/>
                </a:solidFill>
              </a:rPr>
              <a:t>قراردادکار:</a:t>
            </a:r>
            <a:endParaRPr lang="fa-IR" b="1" dirty="0">
              <a:solidFill>
                <a:schemeClr val="bg1"/>
              </a:solidFill>
            </a:endParaRPr>
          </a:p>
        </p:txBody>
      </p:sp>
      <p:sp>
        <p:nvSpPr>
          <p:cNvPr id="3" name="Content Placeholder 2"/>
          <p:cNvSpPr>
            <a:spLocks noGrp="1"/>
          </p:cNvSpPr>
          <p:nvPr>
            <p:ph idx="1"/>
          </p:nvPr>
        </p:nvSpPr>
        <p:spPr/>
        <p:txBody>
          <a:bodyPr/>
          <a:lstStyle/>
          <a:p>
            <a:pPr marL="0" indent="0">
              <a:buNone/>
            </a:pPr>
            <a:endParaRPr lang="fa-IR" b="1" dirty="0" smtClean="0">
              <a:solidFill>
                <a:schemeClr val="bg1"/>
              </a:solidFill>
            </a:endParaRPr>
          </a:p>
          <a:p>
            <a:pPr marL="0" indent="0">
              <a:buNone/>
            </a:pPr>
            <a:r>
              <a:rPr lang="fa-IR" b="1" dirty="0" smtClean="0">
                <a:solidFill>
                  <a:schemeClr val="bg1"/>
                </a:solidFill>
              </a:rPr>
              <a:t>قراردادکار:</a:t>
            </a:r>
            <a:r>
              <a:rPr lang="fa-IR" dirty="0" smtClean="0"/>
              <a:t>عبارت است از قرارداد کتبی یا شفاهی که به موجب آن کارگر در قبال دریافت حق السعی کاری را برای مدت موقت یا غیرموقت بر کارفرما انجام می دهد.</a:t>
            </a:r>
          </a:p>
          <a:p>
            <a:pPr marL="0" indent="0">
              <a:buNone/>
            </a:pPr>
            <a:endParaRPr lang="fa-IR" dirty="0"/>
          </a:p>
          <a:p>
            <a:pPr marL="0" indent="0">
              <a:buNone/>
            </a:pPr>
            <a:endParaRPr lang="fa-IR" dirty="0"/>
          </a:p>
        </p:txBody>
      </p:sp>
    </p:spTree>
    <p:extLst>
      <p:ext uri="{BB962C8B-B14F-4D97-AF65-F5344CB8AC3E}">
        <p14:creationId xmlns:p14="http://schemas.microsoft.com/office/powerpoint/2010/main" val="2435536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solidFill>
                  <a:schemeClr val="bg1"/>
                </a:solidFill>
              </a:rPr>
              <a:t>برای صحت قرارداد کار در زمان بستن قرارداد رعایت شرایط ذیل الزامی است.</a:t>
            </a:r>
            <a:endParaRPr lang="fa-IR" sz="2800" b="1" dirty="0">
              <a:solidFill>
                <a:schemeClr val="bg1"/>
              </a:solidFill>
            </a:endParaRPr>
          </a:p>
        </p:txBody>
      </p:sp>
      <p:sp>
        <p:nvSpPr>
          <p:cNvPr id="3" name="Content Placeholder 2"/>
          <p:cNvSpPr>
            <a:spLocks noGrp="1"/>
          </p:cNvSpPr>
          <p:nvPr>
            <p:ph idx="1"/>
          </p:nvPr>
        </p:nvSpPr>
        <p:spPr/>
        <p:txBody>
          <a:bodyPr/>
          <a:lstStyle/>
          <a:p>
            <a:pPr marL="0" indent="0">
              <a:buNone/>
            </a:pPr>
            <a:r>
              <a:rPr lang="fa-IR" b="1" dirty="0" smtClean="0">
                <a:solidFill>
                  <a:schemeClr val="bg1"/>
                </a:solidFill>
              </a:rPr>
              <a:t>الف:</a:t>
            </a:r>
            <a:r>
              <a:rPr lang="fa-IR" dirty="0" smtClean="0"/>
              <a:t>مشروعیت مورد قرارداد.</a:t>
            </a:r>
          </a:p>
          <a:p>
            <a:pPr marL="0" indent="0">
              <a:buNone/>
            </a:pPr>
            <a:endParaRPr lang="fa-IR" dirty="0"/>
          </a:p>
          <a:p>
            <a:pPr marL="0" indent="0">
              <a:buNone/>
            </a:pPr>
            <a:r>
              <a:rPr lang="fa-IR" b="1" dirty="0" smtClean="0">
                <a:solidFill>
                  <a:schemeClr val="bg1"/>
                </a:solidFill>
              </a:rPr>
              <a:t>ب:</a:t>
            </a:r>
            <a:r>
              <a:rPr lang="fa-IR" dirty="0" smtClean="0"/>
              <a:t>معین بودن موضوع قرارداد.</a:t>
            </a:r>
          </a:p>
          <a:p>
            <a:pPr marL="0" indent="0">
              <a:buNone/>
            </a:pPr>
            <a:endParaRPr lang="fa-IR" dirty="0"/>
          </a:p>
          <a:p>
            <a:pPr marL="0" indent="0">
              <a:buNone/>
            </a:pPr>
            <a:r>
              <a:rPr lang="fa-IR" b="1" dirty="0" smtClean="0">
                <a:solidFill>
                  <a:schemeClr val="bg1"/>
                </a:solidFill>
              </a:rPr>
              <a:t>ج:</a:t>
            </a:r>
            <a:r>
              <a:rPr lang="fa-IR" dirty="0" smtClean="0"/>
              <a:t>عدم ممنوعیت قانونی و شرعی طرفین در تصرف اموال یا انجام کار مورد نظر</a:t>
            </a:r>
            <a:endParaRPr lang="fa-IR" dirty="0"/>
          </a:p>
        </p:txBody>
      </p:sp>
    </p:spTree>
    <p:extLst>
      <p:ext uri="{BB962C8B-B14F-4D97-AF65-F5344CB8AC3E}">
        <p14:creationId xmlns:p14="http://schemas.microsoft.com/office/powerpoint/2010/main" val="2642862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270175"/>
            <a:ext cx="9905998" cy="1478570"/>
          </a:xfrm>
        </p:spPr>
        <p:txBody>
          <a:bodyPr/>
          <a:lstStyle/>
          <a:p>
            <a:pPr algn="r"/>
            <a:r>
              <a:rPr lang="fa-IR" b="1" dirty="0" smtClean="0">
                <a:solidFill>
                  <a:schemeClr val="bg1"/>
                </a:solidFill>
              </a:rPr>
              <a:t>محتوای قرارداد:</a:t>
            </a:r>
            <a:endParaRPr lang="fa-IR" b="1" dirty="0">
              <a:solidFill>
                <a:schemeClr val="bg1"/>
              </a:solidFill>
            </a:endParaRPr>
          </a:p>
        </p:txBody>
      </p:sp>
      <p:sp>
        <p:nvSpPr>
          <p:cNvPr id="3" name="Content Placeholder 2"/>
          <p:cNvSpPr>
            <a:spLocks noGrp="1"/>
          </p:cNvSpPr>
          <p:nvPr>
            <p:ph idx="1"/>
          </p:nvPr>
        </p:nvSpPr>
        <p:spPr>
          <a:xfrm>
            <a:off x="1141412" y="1541418"/>
            <a:ext cx="9905999" cy="4950822"/>
          </a:xfrm>
        </p:spPr>
        <p:txBody>
          <a:bodyPr>
            <a:normAutofit lnSpcReduction="10000"/>
          </a:bodyPr>
          <a:lstStyle/>
          <a:p>
            <a:pPr marL="0" indent="0">
              <a:buNone/>
            </a:pPr>
            <a:r>
              <a:rPr lang="fa-IR" b="1" dirty="0" smtClean="0">
                <a:solidFill>
                  <a:schemeClr val="bg1"/>
                </a:solidFill>
              </a:rPr>
              <a:t>-</a:t>
            </a:r>
            <a:r>
              <a:rPr lang="fa-IR" dirty="0" smtClean="0"/>
              <a:t>مشخصات دقیق طرفین</a:t>
            </a:r>
          </a:p>
          <a:p>
            <a:pPr marL="0" indent="0">
              <a:buNone/>
            </a:pPr>
            <a:r>
              <a:rPr lang="fa-IR" b="1" dirty="0" smtClean="0">
                <a:solidFill>
                  <a:schemeClr val="bg1"/>
                </a:solidFill>
              </a:rPr>
              <a:t>-</a:t>
            </a:r>
            <a:r>
              <a:rPr lang="fa-IR" dirty="0" smtClean="0"/>
              <a:t>نوع کار یا حرفه یا وظیفه ایی که کارگر باید به آن اشتغال یابد.</a:t>
            </a:r>
          </a:p>
          <a:p>
            <a:pPr marL="0" indent="0">
              <a:buNone/>
            </a:pPr>
            <a:r>
              <a:rPr lang="fa-IR" b="1" dirty="0" smtClean="0">
                <a:solidFill>
                  <a:schemeClr val="bg1"/>
                </a:solidFill>
              </a:rPr>
              <a:t>-</a:t>
            </a:r>
            <a:r>
              <a:rPr lang="fa-IR" dirty="0" smtClean="0"/>
              <a:t>حقوق</a:t>
            </a:r>
          </a:p>
          <a:p>
            <a:pPr marL="0" indent="0">
              <a:buNone/>
            </a:pPr>
            <a:r>
              <a:rPr lang="fa-IR" b="1" dirty="0" smtClean="0">
                <a:solidFill>
                  <a:schemeClr val="bg1"/>
                </a:solidFill>
              </a:rPr>
              <a:t>-</a:t>
            </a:r>
            <a:r>
              <a:rPr lang="fa-IR" dirty="0" smtClean="0"/>
              <a:t>ساعات کار،تعطیلات و مرخصی ها</a:t>
            </a:r>
          </a:p>
          <a:p>
            <a:pPr marL="0" indent="0">
              <a:buNone/>
            </a:pPr>
            <a:r>
              <a:rPr lang="fa-IR" b="1" dirty="0" smtClean="0">
                <a:solidFill>
                  <a:schemeClr val="bg1"/>
                </a:solidFill>
              </a:rPr>
              <a:t>-</a:t>
            </a:r>
            <a:r>
              <a:rPr lang="fa-IR" dirty="0" smtClean="0"/>
              <a:t>محل انجام کار</a:t>
            </a:r>
          </a:p>
          <a:p>
            <a:pPr marL="0" indent="0">
              <a:buNone/>
            </a:pPr>
            <a:r>
              <a:rPr lang="fa-IR" b="1" dirty="0" smtClean="0">
                <a:solidFill>
                  <a:schemeClr val="bg1"/>
                </a:solidFill>
              </a:rPr>
              <a:t>-</a:t>
            </a:r>
            <a:r>
              <a:rPr lang="fa-IR" dirty="0" smtClean="0"/>
              <a:t>تاریخ انعقاد قرارداد</a:t>
            </a:r>
          </a:p>
          <a:p>
            <a:pPr marL="0" indent="0">
              <a:buNone/>
            </a:pPr>
            <a:r>
              <a:rPr lang="fa-IR" b="1" dirty="0" smtClean="0">
                <a:solidFill>
                  <a:schemeClr val="bg1"/>
                </a:solidFill>
              </a:rPr>
              <a:t>-</a:t>
            </a:r>
            <a:r>
              <a:rPr lang="fa-IR" dirty="0" smtClean="0"/>
              <a:t>مدت قراداد</a:t>
            </a:r>
          </a:p>
          <a:p>
            <a:pPr marL="0" indent="0">
              <a:buNone/>
            </a:pPr>
            <a:r>
              <a:rPr lang="fa-IR" b="1" dirty="0" smtClean="0">
                <a:solidFill>
                  <a:schemeClr val="bg1"/>
                </a:solidFill>
              </a:rPr>
              <a:t>-</a:t>
            </a:r>
            <a:r>
              <a:rPr lang="fa-IR" dirty="0" smtClean="0"/>
              <a:t>عرف و عادت شغل</a:t>
            </a:r>
          </a:p>
          <a:p>
            <a:pPr marL="0" indent="0">
              <a:buNone/>
            </a:pPr>
            <a:r>
              <a:rPr lang="fa-IR" b="1" dirty="0" smtClean="0">
                <a:solidFill>
                  <a:schemeClr val="bg1"/>
                </a:solidFill>
              </a:rPr>
              <a:t>-</a:t>
            </a:r>
            <a:r>
              <a:rPr lang="fa-IR" dirty="0" smtClean="0"/>
              <a:t>شرایط و نحوه فسخ قرارداد</a:t>
            </a:r>
          </a:p>
        </p:txBody>
      </p:sp>
    </p:spTree>
    <p:extLst>
      <p:ext uri="{BB962C8B-B14F-4D97-AF65-F5344CB8AC3E}">
        <p14:creationId xmlns:p14="http://schemas.microsoft.com/office/powerpoint/2010/main" val="13931702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xmlns=""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432</TotalTime>
  <Words>2139</Words>
  <Application>Microsoft Office PowerPoint</Application>
  <PresentationFormat>Custom</PresentationFormat>
  <Paragraphs>224</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Circuit</vt:lpstr>
      <vt:lpstr>بسم الله الرحمن الرحیم</vt:lpstr>
      <vt:lpstr>قانون کار جمهوری اسلامی ایران:</vt:lpstr>
      <vt:lpstr>منابع حقوق کار در ایران</vt:lpstr>
      <vt:lpstr>  ب:منابع خارجی  مصوبات سازمان بین المللی کارILO سازمان بین المللی کاریک سازمان سه جانبه که شامل نمایندگان دولت،کارفرمایانوکارگران است  مصوبات سازمان بین المللی کاربه دو صورت تصویب وبه اعضا ابلاغ می شود  1-مقاوله نامه:دولتهای عضو سازمان بین المللی کار ملزم به اجرای مصوبات دارند.  2-توصیه نامه:جنبه ارشادی دارند و دولتها در پذیرش آنها آزاد هستند.    </vt:lpstr>
      <vt:lpstr>کارتابع:کسی که به درخواست و به حساب شخص دیگر کار می کند کارگر و کاری را که انجام میدهد((کارتابع))گویند.</vt:lpstr>
      <vt:lpstr>بنا به تعریف قانون کارجمهوری اسلامی ایران</vt:lpstr>
      <vt:lpstr>قراردادکار:</vt:lpstr>
      <vt:lpstr>برای صحت قرارداد کار در زمان بستن قرارداد رعایت شرایط ذیل الزامی است.</vt:lpstr>
      <vt:lpstr>محتوای قرارداد:</vt:lpstr>
      <vt:lpstr>دوره آزمایشی:  با توافق طرفین با شرایط ذیل</vt:lpstr>
      <vt:lpstr>خاتمه قرار داد:</vt:lpstr>
      <vt:lpstr>شرایط کار</vt:lpstr>
      <vt:lpstr>قراداد کار کتبی در 4نسخه تنظیم می‌گردد.</vt:lpstr>
      <vt:lpstr>تعلیق قرارداد کار:</vt:lpstr>
      <vt:lpstr>طبقه بندی مشاغل:</vt:lpstr>
      <vt:lpstr>ساعات کار:(ماده51-ماده53)</vt:lpstr>
      <vt:lpstr>کار روز:از ساعت 6 بامداد تا 22</vt:lpstr>
      <vt:lpstr>کار نوبتی:</vt:lpstr>
      <vt:lpstr>کارگری که در طول ماه به طور نوبتی کار می‌کند فوق العاده نوبت کاری به شرح ذیل دریافت می‌کند.(ماده56)</vt:lpstr>
      <vt:lpstr>برای هر ساعت کار در شب تنها به کارگران غیرنوبتی35% اضافه بر مزد ساعت کار عادی تعلق می‌گیرد(ماده58)</vt:lpstr>
      <vt:lpstr>اضافه کار:شرایط عادی ارجاع کار اضافی </vt:lpstr>
      <vt:lpstr>حداکثر ساعات کار اضافی ارجاعی به کارگران نباید از 4ساعت در روز تجاوز نماید.(ماده59)</vt:lpstr>
      <vt:lpstr>مرخصی استحقاقی سالانه کارگران با احتساب 4 جمعه جمعا یک ماه است.(ماده64)</vt:lpstr>
      <vt:lpstr>کلیه کارگران در موارد ذیل حق برخورداری از سه روز مرخصی با استفاده از مزد را دارند.(ماده73)</vt:lpstr>
      <vt:lpstr>مدت مرخصی استعلاجی،با تائید سازمان تامین اجتماعی جزء سوابق کار و بازنشستگی کارگران محسوب خواهد شد(ماده74)</vt:lpstr>
      <vt:lpstr>حفاظت فنی و بهداشت کار</vt:lpstr>
      <vt:lpstr>بازرسی کار</vt:lpstr>
      <vt:lpstr>PowerPoint Presentation</vt:lpstr>
      <vt:lpstr>-کارگران شاغل در صورت کارآموزی از حقوق زیر برخوردار خواهند بود:</vt:lpstr>
      <vt:lpstr>اشتغال اتباع بیگانه</vt:lpstr>
      <vt:lpstr>تشکل های کارگری و کارفرمایی</vt:lpstr>
      <vt:lpstr>PowerPoint Presentation</vt:lpstr>
      <vt:lpstr>خدمات رفاهی:</vt:lpstr>
      <vt:lpstr>کارفرما به منظور رفاه حال کارگران مکلف به:</vt:lpstr>
      <vt:lpstr>مراجع حل اختلاف  مرجع رسیدگی به شکایات کارگران در هر شهرستان اداره تعاون کار و رفاه اجتماعی آن شهرستان است.</vt:lpstr>
      <vt:lpstr>در صورت اعتراض کارگر و یا کارفرما مرحله بعدی رسیدگی در هیات حل اختلاف است تعداد اعضاء این هیات 9نفر است.</vt:lpstr>
      <vt:lpstr>در صورت قطعی شدن آراء هیات های رسیدگی به شکایات کارگر و یا کارفرما می‌توانند به دیوان عدالت اداری شکایت نمایند.</vt:lpstr>
      <vt:lpstr>تامین اجتماعی</vt:lpstr>
      <vt:lpstr>حمایت های سازمان</vt:lpstr>
      <vt:lpstr>نرخ حق بیمه</vt:lpstr>
      <vt:lpstr>بیمه بیکاری</vt:lpstr>
      <vt:lpstr>میزان مقرری بیمه شده مجرد:</vt:lpstr>
      <vt:lpstr>مدت پرداخت بیمه بیکاری</vt:lpstr>
      <vt:lpstr>PowerPoint Presentation</vt:lpstr>
      <vt:lpstr>شرط بازنشستگی</vt:lpstr>
      <vt:lpstr>PowerPoint Presentation</vt:lpstr>
    </vt:vector>
  </TitlesOfParts>
  <Company>SARZAMINRAYANEH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User</dc:creator>
  <cp:lastModifiedBy>ismail - [2010]</cp:lastModifiedBy>
  <cp:revision>42</cp:revision>
  <dcterms:created xsi:type="dcterms:W3CDTF">2020-07-28T21:24:24Z</dcterms:created>
  <dcterms:modified xsi:type="dcterms:W3CDTF">2020-08-09T06:33:18Z</dcterms:modified>
</cp:coreProperties>
</file>