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9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 id="277" r:id="rId23"/>
    <p:sldId id="278" r:id="rId24"/>
    <p:sldId id="279" r:id="rId25"/>
    <p:sldId id="280" r:id="rId26"/>
    <p:sldId id="289" r:id="rId27"/>
    <p:sldId id="286" r:id="rId28"/>
    <p:sldId id="287" r:id="rId29"/>
    <p:sldId id="288" r:id="rId30"/>
    <p:sldId id="281" r:id="rId31"/>
    <p:sldId id="282" r:id="rId32"/>
    <p:sldId id="275"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snapToGrid="0">
      <p:cViewPr varScale="1">
        <p:scale>
          <a:sx n="69" d="100"/>
          <a:sy n="69" d="100"/>
        </p:scale>
        <p:origin x="77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4CFFBB-4A33-4084-BFB3-650480A176CA}"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334728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395904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2943851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28848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974059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84CFFBB-4A33-4084-BFB3-650480A176CA}" type="datetimeFigureOut">
              <a:rPr lang="en-US" smtClean="0"/>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356280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84CFFBB-4A33-4084-BFB3-650480A176CA}" type="datetimeFigureOut">
              <a:rPr lang="en-US" smtClean="0"/>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4187550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4CFFBB-4A33-4084-BFB3-650480A176CA}"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854790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4CFFBB-4A33-4084-BFB3-650480A176CA}"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392874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4CFFBB-4A33-4084-BFB3-650480A176CA}"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118261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4CFFBB-4A33-4084-BFB3-650480A176CA}" type="datetimeFigureOut">
              <a:rPr lang="en-US" smtClean="0"/>
              <a:t>5/24/2021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2630284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948285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4CFFBB-4A33-4084-BFB3-650480A176CA}" type="datetimeFigureOut">
              <a:rPr lang="en-US" smtClean="0"/>
              <a:t>5/24/2021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4198418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4CFFBB-4A33-4084-BFB3-650480A176CA}" type="datetimeFigureOut">
              <a:rPr lang="en-US" smtClean="0"/>
              <a:t>5/24/2021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3331927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84CFFBB-4A33-4084-BFB3-650480A176CA}" type="datetimeFigureOut">
              <a:rPr lang="en-US" smtClean="0"/>
              <a:t>5/24/2021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388158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75328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4CFFBB-4A33-4084-BFB3-650480A176CA}" type="datetimeFigureOut">
              <a:rPr lang="en-US" smtClean="0"/>
              <a:t>5/24/2021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5067E6-410E-42AA-BB4D-440FE5B6EFEF}" type="slidenum">
              <a:rPr lang="en-US" smtClean="0"/>
              <a:t>‹#›</a:t>
            </a:fld>
            <a:endParaRPr lang="en-US"/>
          </a:p>
        </p:txBody>
      </p:sp>
    </p:spTree>
    <p:extLst>
      <p:ext uri="{BB962C8B-B14F-4D97-AF65-F5344CB8AC3E}">
        <p14:creationId xmlns:p14="http://schemas.microsoft.com/office/powerpoint/2010/main" val="1943293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84CFFBB-4A33-4084-BFB3-650480A176CA}" type="datetimeFigureOut">
              <a:rPr lang="en-US" smtClean="0"/>
              <a:t>5/24/2021</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BB5067E6-410E-42AA-BB4D-440FE5B6EFEF}" type="slidenum">
              <a:rPr lang="en-US" smtClean="0"/>
              <a:t>‹#›</a:t>
            </a:fld>
            <a:endParaRPr lang="en-US"/>
          </a:p>
        </p:txBody>
      </p:sp>
    </p:spTree>
    <p:extLst>
      <p:ext uri="{BB962C8B-B14F-4D97-AF65-F5344CB8AC3E}">
        <p14:creationId xmlns:p14="http://schemas.microsoft.com/office/powerpoint/2010/main" val="72095683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759526" y="2323497"/>
            <a:ext cx="8964517" cy="1165815"/>
          </a:xfrm>
        </p:spPr>
        <p:txBody>
          <a:bodyPr>
            <a:normAutofit fontScale="92500"/>
          </a:bodyPr>
          <a:lstStyle/>
          <a:p>
            <a:pPr marL="0" indent="0">
              <a:buNone/>
            </a:pPr>
            <a:r>
              <a:rPr lang="fa-IR" sz="5400" dirty="0" smtClean="0">
                <a:cs typeface="B Titr" panose="00000700000000000000" pitchFamily="2" charset="-78"/>
              </a:rPr>
              <a:t>آشنایی با قانون کار و تامین اجتماعی</a:t>
            </a:r>
            <a:endParaRPr lang="en-US" sz="5400" dirty="0">
              <a:cs typeface="B Titr" panose="00000700000000000000" pitchFamily="2" charset="-78"/>
            </a:endParaRPr>
          </a:p>
        </p:txBody>
      </p:sp>
    </p:spTree>
    <p:extLst>
      <p:ext uri="{BB962C8B-B14F-4D97-AF65-F5344CB8AC3E}">
        <p14:creationId xmlns:p14="http://schemas.microsoft.com/office/powerpoint/2010/main" val="2407681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8</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شروط مذكور در قرارداد كار يا تغييرات بعدي آن درصورتي نافذ خواهد بود كه براي كارگر مزايائي كمتر از امتيازات مقرر در اين قانون منظور ننمايد.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601367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4045527"/>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9</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براي صحت قرارداد كار در زمان بستن قرارداد رعايت شرايط ذيل الزامي است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الف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مشروعيت مورد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قرارداد</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ب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معين بودن موضوع قرارداد </a:t>
            </a:r>
            <a:endParaRPr lang="fa-IR" sz="2800" b="1" dirty="0" smtClean="0">
              <a:latin typeface="Tahoma" panose="020B0604030504040204" pitchFamily="34" charset="0"/>
              <a:ea typeface="Times New Roman" panose="02020603050405020304" pitchFamily="18" charset="0"/>
              <a:cs typeface="B Nazanin" panose="00000400000000000000" pitchFamily="2" charset="-78"/>
            </a:endParaRP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چ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عدم ممنوعيت قانوني و شرعي طرفين در تصرف اموال يا انجام كار مورد نظر.</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599851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5412" y="1205344"/>
            <a:ext cx="10958945" cy="4613564"/>
          </a:xfrm>
        </p:spPr>
        <p:txBody>
          <a:bodyPr>
            <a:normAutofit lnSpcReduction="10000"/>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10</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قرارداد كار علاوه بر مشخصات دقيق طرفين، بايد حاوي موارد ذيل باشد</a:t>
            </a:r>
            <a:r>
              <a:rPr lang="fa-IR" sz="2800" b="1" dirty="0" smtClean="0">
                <a:latin typeface="Tahoma" panose="020B0604030504040204" pitchFamily="34" charset="0"/>
                <a:ea typeface="Times New Roman" panose="02020603050405020304" pitchFamily="18" charset="0"/>
                <a:cs typeface="B Nazanin" panose="00000400000000000000" pitchFamily="2" charset="-78"/>
              </a:rPr>
              <a:t>:</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الف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نوع كار يا حرفه يا وظيفه اي كه كارگر بايد به آن اشتغال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يابد.</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ب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حقوق يا مزد مبنا و لواحق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آن</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ج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ساعات كار، تعطيلات و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مرخصيها</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د- </a:t>
            </a:r>
            <a:r>
              <a:rPr lang="fa-IR" sz="2800" b="1" dirty="0">
                <a:latin typeface="Tahoma" panose="020B0604030504040204" pitchFamily="34" charset="0"/>
                <a:ea typeface="Times New Roman" panose="02020603050405020304" pitchFamily="18" charset="0"/>
                <a:cs typeface="B Nazanin" panose="00000400000000000000" pitchFamily="2" charset="-78"/>
              </a:rPr>
              <a:t>محل انجام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كار</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ه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تاريخ انعقاد قرارداد و- مدت قرارداد، چنانچه كار براي مدت معين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باشد.</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ز- </a:t>
            </a:r>
            <a:r>
              <a:rPr lang="fa-IR" sz="2800" b="1" dirty="0">
                <a:latin typeface="Tahoma" panose="020B0604030504040204" pitchFamily="34" charset="0"/>
                <a:ea typeface="Times New Roman" panose="02020603050405020304" pitchFamily="18" charset="0"/>
                <a:cs typeface="B Nazanin" panose="00000400000000000000" pitchFamily="2" charset="-78"/>
              </a:rPr>
              <a:t>موارد ديگري كه عرف و عادت شغل يا محل، ايجاب نمايد.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644156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81890" y="1357745"/>
            <a:ext cx="10958945" cy="4641273"/>
          </a:xfrm>
        </p:spPr>
        <p:txBody>
          <a:bodyPr>
            <a:normAutofit lnSpcReduction="10000"/>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21</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قرارداد كار به يكي از طرق زير خاتمه مي‌يابد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الف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فوت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كارگر</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ب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بازنشستگي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كارگر</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ج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از كارافتادگي كلي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كارگر</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د- </a:t>
            </a:r>
            <a:r>
              <a:rPr lang="fa-IR" sz="2800" b="1" dirty="0">
                <a:latin typeface="Tahoma" panose="020B0604030504040204" pitchFamily="34" charset="0"/>
                <a:ea typeface="Times New Roman" panose="02020603050405020304" pitchFamily="18" charset="0"/>
                <a:cs typeface="B Nazanin" panose="00000400000000000000" pitchFamily="2" charset="-78"/>
              </a:rPr>
              <a:t>انقضاء مدت در قراردادهاي كار بامدت موقت و عدم تجديد صريح يا ضمني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آن</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ه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پايان كار در قراردادهائي كه مربوط به كار معين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است</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و- </a:t>
            </a:r>
            <a:r>
              <a:rPr lang="fa-IR" sz="2800" b="1" dirty="0">
                <a:latin typeface="Tahoma" panose="020B0604030504040204" pitchFamily="34" charset="0"/>
                <a:ea typeface="Times New Roman" panose="02020603050405020304" pitchFamily="18" charset="0"/>
                <a:cs typeface="B Nazanin" panose="00000400000000000000" pitchFamily="2" charset="-78"/>
              </a:rPr>
              <a:t>استعفاي كارگر</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642784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2923309"/>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22</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در پايان كار، كليه مطالباتي كه ناشي از قرارداد كار ومربوط به دوره اشتغال كارگر در موارد فوق است، به كارگر و درصورت فوت او به وارث قانوني وي پرداخت خواهد شد.</a:t>
            </a:r>
            <a:endParaRPr lang="en-US" sz="2800" dirty="0">
              <a:latin typeface="Times New Roman" panose="02020603050405020304" pitchFamily="18" charset="0"/>
              <a:ea typeface="Times New Roman" panose="02020603050405020304" pitchFamily="18" charset="0"/>
            </a:endParaRPr>
          </a:p>
          <a:p>
            <a:pPr marL="0" indent="0" algn="r" rtl="1">
              <a:buNone/>
            </a:pPr>
            <a:endParaRPr lang="en-US" dirty="0">
              <a:cs typeface="B Nazanin" panose="00000400000000000000" pitchFamily="2" charset="-78"/>
            </a:endParaRPr>
          </a:p>
        </p:txBody>
      </p:sp>
    </p:spTree>
    <p:extLst>
      <p:ext uri="{BB962C8B-B14F-4D97-AF65-F5344CB8AC3E}">
        <p14:creationId xmlns:p14="http://schemas.microsoft.com/office/powerpoint/2010/main" val="998092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3020291"/>
          </a:xfrm>
        </p:spPr>
        <p:txBody>
          <a:bodyPr>
            <a:normAutofit/>
          </a:bodyPr>
          <a:lstStyle/>
          <a:p>
            <a:pPr algn="r" rtl="1"/>
            <a:r>
              <a:rPr lang="fa-IR" sz="2800" b="1" dirty="0">
                <a:latin typeface="Tahoma" panose="020B0604030504040204" pitchFamily="34" charset="0"/>
                <a:ea typeface="Calibri" panose="020F0502020204030204" pitchFamily="34" charset="0"/>
                <a:cs typeface="B Nazanin" panose="00000400000000000000" pitchFamily="2" charset="-78"/>
              </a:rPr>
              <a:t>ماده </a:t>
            </a:r>
            <a:r>
              <a:rPr lang="fa-IR" sz="2800" b="1" dirty="0" smtClean="0">
                <a:latin typeface="Tahoma" panose="020B0604030504040204" pitchFamily="34" charset="0"/>
                <a:ea typeface="Calibri" panose="020F0502020204030204" pitchFamily="34" charset="0"/>
                <a:cs typeface="B Nazanin" panose="00000400000000000000" pitchFamily="2" charset="-78"/>
              </a:rPr>
              <a:t>34</a:t>
            </a:r>
          </a:p>
          <a:p>
            <a:pPr marL="0" indent="0" algn="r" rtl="1">
              <a:buNone/>
            </a:pPr>
            <a:r>
              <a:rPr lang="fa-IR" sz="2800" b="1" dirty="0">
                <a:latin typeface="Calibri" panose="020F0502020204030204" pitchFamily="34" charset="0"/>
                <a:ea typeface="Calibri" panose="020F0502020204030204" pitchFamily="34" charset="0"/>
                <a:cs typeface="B Nazanin" panose="00000400000000000000" pitchFamily="2" charset="-78"/>
              </a:rPr>
              <a:t/>
            </a:r>
            <a:br>
              <a:rPr lang="fa-IR" sz="28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Tahoma" panose="020B0604030504040204" pitchFamily="34" charset="0"/>
                <a:ea typeface="Calibri" panose="020F0502020204030204" pitchFamily="34" charset="0"/>
                <a:cs typeface="B Nazanin" panose="00000400000000000000" pitchFamily="2" charset="-78"/>
              </a:rPr>
              <a:t>كليه دريافتهاي قانوني كه كارگر به اعتبار قرارداد كار اعم از مزد يا حقوق، كمك عائله مندي، هزينه هاي مسكن، خوابار، اياب وذهاب، مزاياي غيرنقدي، پاداش افزايش توليد، سود سالانه و نظاير آنها دريافت مي‌نمايد را حق السعي مي‌نامند</a:t>
            </a:r>
            <a:r>
              <a:rPr lang="fa-IR" sz="2800" b="1" dirty="0" smtClean="0">
                <a:latin typeface="Tahoma" panose="020B0604030504040204" pitchFamily="34" charset="0"/>
                <a:ea typeface="Calibri" panose="020F0502020204030204" pitchFamily="34" charset="0"/>
                <a:cs typeface="B Nazanin" panose="00000400000000000000" pitchFamily="2" charset="-78"/>
              </a:rPr>
              <a:t>.</a:t>
            </a:r>
            <a:endParaRPr lang="en-US" sz="2800" dirty="0">
              <a:cs typeface="B Nazanin" panose="00000400000000000000" pitchFamily="2" charset="-78"/>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258496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992582"/>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48</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به منظور جلوگيري از بهره كشي از كار ديگري وزارت كار و امور اجتماعي موظف است نظام ارزيابي و طبقه بندي مشاغل را با استفاده از استاندارد مشاغل و عرف مشاغل كارگري در كشور تهيه نمايد و به مرحله اجراء در آورد.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2068180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normAutofit lnSpcReduction="10000"/>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65</a:t>
            </a:r>
          </a:p>
          <a:p>
            <a:pPr marL="0" marR="0" indent="0" algn="just"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مرخصي ساليانه كارگراني كه به كارهاي سخت و زيان آور اشتغال دارند 5 هفته مي‌باشد. استفاده از اين مرخصي، حتي الامكان در دو نوبت و در پايان هر ششماه كار صورت مي‌گيرد.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266858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66</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كارگر نمي‌تواند بيش از 9 روز از مرخصي سالانه خود را ذخيره كند.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4062531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73</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كليه كارگران در موارد ذيل حق برخورداري از سه روز مرخصي با استفاده از مزد را دارند : الف </a:t>
            </a:r>
            <a:r>
              <a:rPr lang="fa-IR" sz="2800" b="1" dirty="0">
                <a:latin typeface="Times New Roman" panose="02020603050405020304" pitchFamily="18" charset="0"/>
                <a:ea typeface="Times New Roman" panose="02020603050405020304" pitchFamily="18" charset="0"/>
                <a:cs typeface="Tahoma" panose="020B0604030504040204" pitchFamily="34" charset="0"/>
              </a:rPr>
              <a:t>–</a:t>
            </a:r>
            <a:r>
              <a:rPr lang="fa-IR" sz="2800" b="1" dirty="0">
                <a:latin typeface="Tahoma" panose="020B0604030504040204" pitchFamily="34" charset="0"/>
                <a:ea typeface="Times New Roman" panose="02020603050405020304" pitchFamily="18" charset="0"/>
                <a:cs typeface="B Nazanin" panose="00000400000000000000" pitchFamily="2" charset="-78"/>
              </a:rPr>
              <a:t> ازدواج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دائم</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 </a:t>
            </a:r>
            <a:r>
              <a:rPr lang="fa-IR" sz="2800" b="1" dirty="0">
                <a:latin typeface="Tahoma" panose="020B0604030504040204" pitchFamily="34" charset="0"/>
                <a:ea typeface="Times New Roman" panose="02020603050405020304" pitchFamily="18" charset="0"/>
                <a:cs typeface="B Nazanin" panose="00000400000000000000" pitchFamily="2" charset="-78"/>
              </a:rPr>
              <a:t>ب- فوت همسر، پدر، مادرو فرزندان.</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221423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20836" y="2230582"/>
            <a:ext cx="4585855" cy="2215991"/>
          </a:xfrm>
          <a:prstGeom prst="rect">
            <a:avLst/>
          </a:prstGeom>
        </p:spPr>
        <p:txBody>
          <a:bodyPr wrap="square">
            <a:spAutoFit/>
          </a:bodyPr>
          <a:lstStyle/>
          <a:p>
            <a:pPr algn="ctr" rtl="1">
              <a:lnSpc>
                <a:spcPct val="115000"/>
              </a:lnSpc>
            </a:pPr>
            <a:r>
              <a:rPr lang="fa-IR" sz="4000" b="1" dirty="0" smtClean="0">
                <a:latin typeface="Tahoma" panose="020B0604030504040204" pitchFamily="34" charset="0"/>
                <a:ea typeface="Times New Roman" panose="02020603050405020304" pitchFamily="18" charset="0"/>
                <a:cs typeface="B Titr" panose="00000700000000000000" pitchFamily="2" charset="-78"/>
              </a:rPr>
              <a:t>فصل یک</a:t>
            </a:r>
          </a:p>
          <a:p>
            <a:pPr algn="ctr" rtl="1">
              <a:lnSpc>
                <a:spcPct val="115000"/>
              </a:lnSpc>
            </a:pPr>
            <a:r>
              <a:rPr lang="fa-IR" sz="4000" b="1" dirty="0" smtClean="0">
                <a:latin typeface="Tahoma" panose="020B0604030504040204" pitchFamily="34" charset="0"/>
                <a:ea typeface="Times New Roman" panose="02020603050405020304" pitchFamily="18" charset="0"/>
                <a:cs typeface="B Titr" panose="00000700000000000000" pitchFamily="2" charset="-78"/>
              </a:rPr>
              <a:t/>
            </a:r>
            <a:br>
              <a:rPr lang="fa-IR" sz="4000" b="1" dirty="0" smtClean="0">
                <a:latin typeface="Tahoma" panose="020B0604030504040204" pitchFamily="34" charset="0"/>
                <a:ea typeface="Times New Roman" panose="02020603050405020304" pitchFamily="18" charset="0"/>
                <a:cs typeface="B Titr" panose="00000700000000000000" pitchFamily="2" charset="-78"/>
              </a:rPr>
            </a:br>
            <a:r>
              <a:rPr lang="en-US" sz="4000" b="1" dirty="0" smtClean="0">
                <a:latin typeface="Tahoma" panose="020B0604030504040204" pitchFamily="34" charset="0"/>
                <a:ea typeface="Times New Roman" panose="02020603050405020304" pitchFamily="18" charset="0"/>
                <a:cs typeface="B Titr" panose="00000700000000000000" pitchFamily="2" charset="-78"/>
              </a:rPr>
              <a:t> </a:t>
            </a:r>
            <a:r>
              <a:rPr lang="fa-IR" sz="4000" b="1" dirty="0">
                <a:latin typeface="Tahoma" panose="020B0604030504040204" pitchFamily="34" charset="0"/>
                <a:ea typeface="Times New Roman" panose="02020603050405020304" pitchFamily="18" charset="0"/>
                <a:cs typeface="B Titr" panose="00000700000000000000" pitchFamily="2" charset="-78"/>
              </a:rPr>
              <a:t>تعاریف کلی و </a:t>
            </a:r>
            <a:r>
              <a:rPr lang="fa-IR" sz="4000" b="1" dirty="0" smtClean="0">
                <a:latin typeface="Tahoma" panose="020B0604030504040204" pitchFamily="34" charset="0"/>
                <a:ea typeface="Times New Roman" panose="02020603050405020304" pitchFamily="18" charset="0"/>
                <a:cs typeface="B Titr" panose="00000700000000000000" pitchFamily="2" charset="-78"/>
              </a:rPr>
              <a:t>اصولی</a:t>
            </a:r>
            <a:endParaRPr lang="en-US" sz="3600" dirty="0" smtClean="0">
              <a:effectLst/>
              <a:latin typeface="Calibri" panose="020F0502020204030204" pitchFamily="34" charset="0"/>
              <a:ea typeface="Calibri" panose="020F0502020204030204" pitchFamily="34" charset="0"/>
              <a:cs typeface="B Titr" panose="00000700000000000000" pitchFamily="2" charset="-78"/>
            </a:endParaRPr>
          </a:p>
        </p:txBody>
      </p:sp>
    </p:spTree>
    <p:extLst>
      <p:ext uri="{BB962C8B-B14F-4D97-AF65-F5344CB8AC3E}">
        <p14:creationId xmlns:p14="http://schemas.microsoft.com/office/powerpoint/2010/main" val="1999349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900545"/>
            <a:ext cx="10958945" cy="5264728"/>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76</a:t>
            </a:r>
            <a:endParaRPr lang="en-US" sz="2800" dirty="0">
              <a:latin typeface="Times New Roman" panose="02020603050405020304" pitchFamily="18" charset="0"/>
              <a:ea typeface="Times New Roman" panose="02020603050405020304" pitchFamily="18" charset="0"/>
            </a:endParaRPr>
          </a:p>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مرخصي‌ بارداري‌ و زايمان‌ كارگران‌ زن‌ جمعاً 90 روز است‌. حتي‌الامكان‌ 45 روز از اين‌ مرخصي‌ بايد پس‌ از زايمان‌ مورد استفاده‌ قرار گيرد. براي‌ زايمان‌ توأمان‌ 14 روز به‌ مدت‌ مرخصي‌ اضافه‌ مي‌شود.</a:t>
            </a:r>
            <a:endParaRPr lang="en-US" sz="2800" dirty="0">
              <a:latin typeface="Times New Roman" panose="02020603050405020304" pitchFamily="18" charset="0"/>
              <a:ea typeface="Times New Roman" panose="02020603050405020304" pitchFamily="18" charset="0"/>
            </a:endParaRPr>
          </a:p>
          <a:p>
            <a:pPr marL="0" marR="0" algn="r" rtl="1">
              <a:spcBef>
                <a:spcPts val="0"/>
              </a:spcBef>
              <a:spcAft>
                <a:spcPts val="0"/>
              </a:spcAft>
            </a:pPr>
            <a:r>
              <a:rPr lang="fa-IR" sz="2800" b="1" dirty="0">
                <a:latin typeface="Times New Roman" panose="02020603050405020304" pitchFamily="18" charset="0"/>
                <a:ea typeface="Times New Roman" panose="02020603050405020304" pitchFamily="18" charset="0"/>
                <a:cs typeface="Tahoma" panose="020B0604030504040204" pitchFamily="34" charset="0"/>
              </a:rPr>
              <a:t> </a:t>
            </a:r>
            <a:r>
              <a:rPr lang="fa-IR" sz="2800" b="1" dirty="0">
                <a:latin typeface="Tahoma" panose="020B0604030504040204" pitchFamily="34" charset="0"/>
                <a:ea typeface="Times New Roman" panose="02020603050405020304" pitchFamily="18" charset="0"/>
                <a:cs typeface="B Nazanin" panose="00000400000000000000" pitchFamily="2" charset="-78"/>
              </a:rPr>
              <a:t>تبصره 1</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پس از پايان مرخصي زايمان، كارگر زن به كار سابق خود باز مي‌گردد و اين مدت با تائيد سازمان تامين اجتماعي جزء سوابق خدمت وي محسوب مي‌شود.</a:t>
            </a:r>
            <a:endParaRPr lang="en-US" sz="2800" dirty="0">
              <a:latin typeface="Times New Roman" panose="02020603050405020304" pitchFamily="18" charset="0"/>
              <a:ea typeface="Times New Roman" panose="02020603050405020304" pitchFamily="18" charset="0"/>
            </a:endParaRPr>
          </a:p>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تبصره 2</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حقوق ايام مرخصي زايمان طبق مقررات قانون تامين اجتماعي پرداخت خواهد شد.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486259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23451" y="914400"/>
            <a:ext cx="10958945" cy="5278582"/>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78</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در كارههائي كه داراي كارگر زن هستند كارفرما مكلف است به مادران شيرده تا پايان دوسالگي كودك پس از هرسه ساعت نيم ساعت فرصت شيردادن بدهد. اين فرصت جزء ساعات كار آنان محسوب مي‌شود و همچنين كارفرما مكلف است متناسب با تعداد كودكان و بادرنظر گرفتن گروه سني آنها مراكز مربوط به نگهداري كودكان (از قبيل شيرخوارگاه، مهدكودك و....) را ايجاد نمايد.</a:t>
            </a:r>
            <a:endParaRPr lang="en-US" sz="2800" dirty="0">
              <a:latin typeface="Times New Roman" panose="02020603050405020304" pitchFamily="18" charset="0"/>
              <a:ea typeface="Times New Roman" panose="02020603050405020304" pitchFamily="18" charset="0"/>
            </a:endParaRPr>
          </a:p>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تبصره 1</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آئين ناه اجرائي، ضوابط تاسيس و اداره شيرخوارگاه و مهدكودك توسط سازمان بهزيستي كل كشور تهيه و پس از تصويب وزير كار و امور اجتماعي به مرحله اجراء گذاشته مي‌شود.</a:t>
            </a:r>
            <a:endParaRPr lang="en-US"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16829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79</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به كار گماردن افراد كمتر از 15 سال تمام ممنوع است.</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2100381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80</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كارگري كه سنش بين 15تا18 سال تمام باشد، كارگر نوجوان ناميده مي‌شود و در بدو استخدام بايد توسط سازمان تامين اجتماعي مورد آزمايشهاي پزشكي قرار گيرد.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2761531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3519054"/>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81</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آزمايش هاي پزشكي كارگر نوجوان، حداقل بايد سالي يكبار تجديد شود و مدارك مربوط در پرونده استخدامي وي ضبط گردد. پزشك در باره تناسب نوع كار با توانائي كارگر نوجوان اظهارنظر مي‌كند و چنانچه كار مربوط را نامناسب بداند كارفرما مكلف است درحدود امكانات خود شغل كارگر را تغيير دهد.</a:t>
            </a:r>
            <a:endParaRPr lang="en-US"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452701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82</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ساعات كار روزانه كارگر نوجوان، نيم ساعت كمتر از ساعات كار معمولي كارگران است. ترتيب استفاده از اين امتياز با توافق كارگر و كارفرما تعيين خواهد شد.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810258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normAutofit/>
          </a:bodyPr>
          <a:lstStyle/>
          <a:p>
            <a:pPr marL="0" indent="0" algn="ctr" rtl="1">
              <a:buNone/>
            </a:pPr>
            <a:r>
              <a:rPr lang="fa-IR" sz="3200" b="1" dirty="0" smtClean="0">
                <a:cs typeface="B Titr" panose="00000700000000000000" pitchFamily="2" charset="-78"/>
              </a:rPr>
              <a:t>فصل چهار</a:t>
            </a:r>
          </a:p>
          <a:p>
            <a:pPr marL="0" indent="0" algn="ctr" rtl="1">
              <a:buNone/>
            </a:pPr>
            <a:r>
              <a:rPr lang="fa-IR" sz="4000" b="1" dirty="0" smtClean="0">
                <a:cs typeface="B Titr" panose="00000700000000000000" pitchFamily="2" charset="-78"/>
              </a:rPr>
              <a:t/>
            </a:r>
            <a:br>
              <a:rPr lang="fa-IR" sz="4000" b="1" dirty="0" smtClean="0">
                <a:cs typeface="B Titr" panose="00000700000000000000" pitchFamily="2" charset="-78"/>
              </a:rPr>
            </a:br>
            <a:r>
              <a:rPr lang="fa-IR" sz="4400" b="1" dirty="0">
                <a:latin typeface="Tahoma" panose="020B0604030504040204" pitchFamily="34" charset="0"/>
                <a:ea typeface="Calibri" panose="020F0502020204030204" pitchFamily="34" charset="0"/>
                <a:cs typeface="B Titr" panose="00000700000000000000" pitchFamily="2" charset="-78"/>
              </a:rPr>
              <a:t>حفاظت فنی وبهداشت کار</a:t>
            </a:r>
            <a:endParaRPr lang="en-US" sz="4000" b="1" dirty="0">
              <a:cs typeface="B Titr" panose="00000700000000000000" pitchFamily="2" charset="-78"/>
            </a:endParaRPr>
          </a:p>
        </p:txBody>
      </p:sp>
    </p:spTree>
    <p:extLst>
      <p:ext uri="{BB962C8B-B14F-4D97-AF65-F5344CB8AC3E}">
        <p14:creationId xmlns:p14="http://schemas.microsoft.com/office/powerpoint/2010/main" val="3136813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3754582"/>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85</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براي صيانت نيروي انساني و منابع مادي كشور رعايت دستورالعملهائي كه ازطريق شوراي عالي حفاظت فني (جهت تامين حفاظت فني ) و وزارت بهداشت، درمان و آموزش پزشكي (جهت جلوگيري از بيماريهاي حرفه اي و تامين بهداشت كار و كارگر و محيط كار) تدوين مي‌شود، براي كليه كارگاهها، كارفرمايان، كارگران و كارآموزان الزامي است.</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21022710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4142509"/>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98</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بازرسان كار وكارشناسان بهداشت كار در حدود وظايف خويش حق دارند بدون اطلاع قبلي در هرموقع از شبانه روز به موسسات مشمول ماده 85 اين قانون وارد شده و به بازرسي بپردازند ونيز مي‌توانند به دفاتر و مدارك مربوطه در موسسه مراجعه و درصورت لزوم از تمام يا قسمتي از آنها رونوشت تحصيل نمايند.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0695044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4322618"/>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119</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وزارت كار و امور اجتماعي موظف است نسبت به ايجاد مراكز خدمات اشتغال درسراسر كشور اقدام نمايد. مراكز خدمات مذكور موظفند تا ضمن شناسائي زمينه هاي ايجاد كار و برنامه ريزي براي فرصت هاي اشتغال نسبت به ثبت نام و معرفي بيكاران به مراكز كارآموزي (درصورت نياز به آموزش ) ويا معرفي به مراكز توليدي، صنعتي، كشاورزي و خدماتي اقدام نمايند.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557943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algn="r" rtl="1"/>
            <a:r>
              <a:rPr lang="fa-IR" sz="2800" b="1" dirty="0">
                <a:cs typeface="B Nazanin" panose="00000400000000000000" pitchFamily="2" charset="-78"/>
              </a:rPr>
              <a:t>ماده 1</a:t>
            </a:r>
            <a:br>
              <a:rPr lang="fa-IR" sz="2800" b="1" dirty="0">
                <a:cs typeface="B Nazanin" panose="00000400000000000000" pitchFamily="2" charset="-78"/>
              </a:rPr>
            </a:br>
            <a:r>
              <a:rPr lang="fa-IR" sz="2800" b="1" dirty="0">
                <a:cs typeface="B Nazanin" panose="00000400000000000000" pitchFamily="2" charset="-78"/>
              </a:rPr>
              <a:t>كليه كارفرمايان، كارگران، كارگاهها، موسسات توليدي، صنعتي، خدماتي و كشاورزي مكلف به تبعيت از اين قانون مي‌باشند.</a:t>
            </a:r>
            <a:endParaRPr lang="en-US" sz="2800" dirty="0">
              <a:cs typeface="B Nazanin" panose="00000400000000000000" pitchFamily="2" charset="-78"/>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2321126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120</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اتباع بيگانه نمي‌توانند در ايران مشغول به كار شوند مگر آنكه اولا داراي رواديد ورود با حق كار مشخص بوده و ثانيا مطابق قوانين و آئين نامه هاي مربوطه، پروانه كار دريافت دارند.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5819116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233056"/>
            <a:ext cx="10958945" cy="4378036"/>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158</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هيات تشخيص مذكور در اين قانون از افراد ذيل تشكيل مي‌شود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 </a:t>
            </a:r>
            <a:r>
              <a:rPr lang="fa-IR" sz="2800" b="1" dirty="0">
                <a:latin typeface="Tahoma" panose="020B0604030504040204" pitchFamily="34" charset="0"/>
                <a:ea typeface="Times New Roman" panose="02020603050405020304" pitchFamily="18" charset="0"/>
                <a:cs typeface="B Nazanin" panose="00000400000000000000" pitchFamily="2" charset="-78"/>
              </a:rPr>
              <a:t>1- يك نفر نماينده وزارت كار و امور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اجتماعي</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 2- </a:t>
            </a:r>
            <a:r>
              <a:rPr lang="fa-IR" sz="2800" b="1" dirty="0">
                <a:latin typeface="Tahoma" panose="020B0604030504040204" pitchFamily="34" charset="0"/>
                <a:ea typeface="Times New Roman" panose="02020603050405020304" pitchFamily="18" charset="0"/>
                <a:cs typeface="B Nazanin" panose="00000400000000000000" pitchFamily="2" charset="-78"/>
              </a:rPr>
              <a:t>يك نفر نماينده كارگران به انتخاب كانون هماهنگي شوراي اسلامي كار استان</a:t>
            </a:r>
            <a:r>
              <a:rPr lang="fa-IR" sz="2800" b="1" dirty="0" smtClean="0">
                <a:latin typeface="Tahoma" panose="020B0604030504040204" pitchFamily="34" charset="0"/>
                <a:ea typeface="Times New Roman" panose="02020603050405020304" pitchFamily="18" charset="0"/>
                <a:cs typeface="B Nazanin" panose="00000400000000000000" pitchFamily="2" charset="-78"/>
              </a:rPr>
              <a:t>.</a:t>
            </a:r>
          </a:p>
          <a:p>
            <a:pPr marL="0" marR="0" indent="0" algn="r" rtl="1">
              <a:spcBef>
                <a:spcPts val="0"/>
              </a:spcBef>
              <a:spcAft>
                <a:spcPts val="0"/>
              </a:spcAft>
              <a:buNone/>
            </a:pPr>
            <a:r>
              <a:rPr lang="fa-IR" sz="2800" b="1" dirty="0" smtClean="0">
                <a:latin typeface="Tahoma" panose="020B0604030504040204" pitchFamily="34" charset="0"/>
                <a:ea typeface="Times New Roman" panose="02020603050405020304" pitchFamily="18" charset="0"/>
                <a:cs typeface="B Nazanin" panose="00000400000000000000" pitchFamily="2" charset="-78"/>
              </a:rPr>
              <a:t> 3- </a:t>
            </a:r>
            <a:r>
              <a:rPr lang="fa-IR" sz="2800" b="1" dirty="0">
                <a:latin typeface="Tahoma" panose="020B0604030504040204" pitchFamily="34" charset="0"/>
                <a:ea typeface="Times New Roman" panose="02020603050405020304" pitchFamily="18" charset="0"/>
                <a:cs typeface="B Nazanin" panose="00000400000000000000" pitchFamily="2" charset="-78"/>
              </a:rPr>
              <a:t>يك نفر نماينده مديران صنايع به انتخاب كانون انجمنهاي صنفي كارفرمايان استان، درصورت لزوم و باتوجه به ميزان كار هياتها، وزارت كار و امور اجتماعي مي‌تواند نسبت به تشكيل چند هيات تشخيص در سطح هر استان اقدام نمايند.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3569687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3449782"/>
          </a:xfrm>
        </p:spPr>
        <p:txBody>
          <a:bodyPr>
            <a:normAutofit/>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159</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راي هياتهاي تشخيص پس از 15 روز از تاريخ ابلاغ آن لازم الاجرا مي‌گردد ودرصورتي كه ظرف مدت مذكور يكي از طرفين نسبت به راي مزبور اعتراض داشته باشد اعتراض خود را كتبا به هيات حل اختلاف تقديم مي‌نمايد و راي هيات حل اختلاف پس از صدور قطعي و لازم الاجرا خواهد بود. نظرات اعضاء هيات بايستي در پرونده درج شود.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239024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lnSpc>
                <a:spcPct val="115000"/>
              </a:lnSpc>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2</a:t>
            </a: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كارگر از لحاظ اين قانون كسي است كه به هر عنوان در مقابل دريافت حق السعي اعم از مزد، حقوق، سهم سود و ساير مزايا به درخواست كارفرما كار مي‌كند.</a:t>
            </a:r>
            <a:endParaRPr lang="en-US" sz="2400" dirty="0">
              <a:latin typeface="Calibri" panose="020F0502020204030204" pitchFamily="34" charset="0"/>
              <a:ea typeface="Calibri" panose="020F0502020204030204" pitchFamily="34" charset="0"/>
              <a:cs typeface="Arial" panose="020B0604020202020204" pitchFamily="34"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867427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3837710"/>
          </a:xfrm>
        </p:spPr>
        <p:txBody>
          <a:bodyPr>
            <a:normAutofit/>
          </a:bodyPr>
          <a:lstStyle/>
          <a:p>
            <a:pPr marL="0" marR="0" algn="r" rtl="1">
              <a:lnSpc>
                <a:spcPct val="115000"/>
              </a:lnSpc>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3</a:t>
            </a:r>
          </a:p>
          <a:p>
            <a:pPr marL="0" marR="0" indent="0" algn="just" rtl="1">
              <a:lnSpc>
                <a:spcPct val="115000"/>
              </a:lnSpc>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كارفرما شخصي است حقيقي يا حقوقي كه كارگر به درخواست و به حساب او در مقابل دريافت حق السعي كار مي‌كند. مديران و مسئولان و به طور عموم كليه كسانيكه عهده دار اداره كار كارگاه هستند نماينده كارفرما محسوب مي‌شوند و كارفرما مسئول كليه تعهداتي است كه نمايندگان مذكور در قبال كارگر به عهده مي‌گيرند. در صورتيكه نماينده كارفرما خارج از اختيارات خود تعهدي بنمايد و كارفرما آن را نپذيرد در مقابل كارفرما ضامن است.</a:t>
            </a:r>
            <a:endParaRPr lang="en-US" sz="2400" dirty="0">
              <a:latin typeface="Calibri" panose="020F0502020204030204" pitchFamily="34" charset="0"/>
              <a:ea typeface="Calibri" panose="020F0502020204030204" pitchFamily="34" charset="0"/>
              <a:cs typeface="Arial" panose="020B0604020202020204" pitchFamily="34" charset="0"/>
            </a:endParaRPr>
          </a:p>
          <a:p>
            <a:pPr algn="just" rtl="1"/>
            <a:endParaRPr lang="en-US" dirty="0">
              <a:cs typeface="B Nazanin" panose="00000400000000000000" pitchFamily="2" charset="-78"/>
            </a:endParaRPr>
          </a:p>
        </p:txBody>
      </p:sp>
    </p:spTree>
    <p:extLst>
      <p:ext uri="{BB962C8B-B14F-4D97-AF65-F5344CB8AC3E}">
        <p14:creationId xmlns:p14="http://schemas.microsoft.com/office/powerpoint/2010/main" val="606258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2"/>
            <a:ext cx="10958945" cy="5015345"/>
          </a:xfrm>
        </p:spPr>
        <p:txBody>
          <a:bodyPr>
            <a:normAutofit/>
          </a:bodyPr>
          <a:lstStyle/>
          <a:p>
            <a:pPr marL="0" marR="0" algn="r" rtl="1">
              <a:lnSpc>
                <a:spcPct val="115000"/>
              </a:lnSpc>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4</a:t>
            </a:r>
          </a:p>
          <a:p>
            <a:pPr marL="0" marR="0" indent="0" algn="just" rtl="1">
              <a:lnSpc>
                <a:spcPct val="115000"/>
              </a:lnSpc>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كارگاه محلي است كه كارگر به درخواست كارفرما يا نماينده او در آنجا كار مي‌كند، از قبيل موسسات صنعتي، كشاورزي، معدني، ساختماني، ترابري، مسافربري، خدماتي، تجاري، توليدي، اماكن عمومي و امثال آنها. كليه تاسيساتي كه به اقتضاي كار متعلق به كارگاه اند، از قبيل نمازخانه، ناهارخوري، تعاونيها، شيرخوارگاه، مهدكودك، درمانگاه، حمام، آموزشگاه حرفه اي، قرائت خانه، كلاسهاي سواد آموزي و ساير مراكز آموزشي و اماكن مربوط به شورا و انجمن اسلامي و بسيج كارگران، ورزشگاه و وسايل اياب و ذهاب و نظاير آنها جزء كارگاه مي‌باشند.</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95487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5</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كليه كارگران، كارفرمايان، نمايندگان آنان و كارآموزان و نيز كارگاهها مشمول مقررات اين قانون مي‌باشند.</a:t>
            </a:r>
            <a:endParaRPr lang="en-US" sz="2800" dirty="0">
              <a:latin typeface="Times New Roman" panose="02020603050405020304" pitchFamily="18" charset="0"/>
              <a:ea typeface="Times New Roman" panose="02020603050405020304" pitchFamily="18" charset="0"/>
            </a:endParaRPr>
          </a:p>
          <a:p>
            <a:pPr algn="r" rtl="1"/>
            <a:endParaRPr lang="en-US" dirty="0">
              <a:cs typeface="B Nazanin" panose="00000400000000000000" pitchFamily="2" charset="-78"/>
            </a:endParaRPr>
          </a:p>
        </p:txBody>
      </p:sp>
    </p:spTree>
    <p:extLst>
      <p:ext uri="{BB962C8B-B14F-4D97-AF65-F5344CB8AC3E}">
        <p14:creationId xmlns:p14="http://schemas.microsoft.com/office/powerpoint/2010/main" val="105288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normAutofit/>
          </a:bodyPr>
          <a:lstStyle/>
          <a:p>
            <a:pPr marL="0" indent="0" algn="ctr" rtl="1">
              <a:buNone/>
            </a:pPr>
            <a:r>
              <a:rPr lang="fa-IR" sz="3200" b="1" dirty="0" smtClean="0">
                <a:cs typeface="B Titr" panose="00000700000000000000" pitchFamily="2" charset="-78"/>
              </a:rPr>
              <a:t>فصل دو</a:t>
            </a:r>
          </a:p>
          <a:p>
            <a:pPr marL="0" indent="0" algn="ctr" rtl="1">
              <a:buNone/>
            </a:pPr>
            <a:r>
              <a:rPr lang="fa-IR" sz="4000" b="1" dirty="0" smtClean="0">
                <a:cs typeface="B Titr" panose="00000700000000000000" pitchFamily="2" charset="-78"/>
              </a:rPr>
              <a:t/>
            </a:r>
            <a:br>
              <a:rPr lang="fa-IR" sz="4000" b="1" dirty="0" smtClean="0">
                <a:cs typeface="B Titr" panose="00000700000000000000" pitchFamily="2" charset="-78"/>
              </a:rPr>
            </a:br>
            <a:r>
              <a:rPr lang="fa-IR" sz="4400" b="1" dirty="0" smtClean="0">
                <a:cs typeface="B Titr" panose="00000700000000000000" pitchFamily="2" charset="-78"/>
              </a:rPr>
              <a:t>قرارداد کار</a:t>
            </a:r>
            <a:endParaRPr lang="en-US" sz="4000" b="1" dirty="0">
              <a:cs typeface="B Titr" panose="00000700000000000000" pitchFamily="2" charset="-78"/>
            </a:endParaRPr>
          </a:p>
        </p:txBody>
      </p:sp>
    </p:spTree>
    <p:extLst>
      <p:ext uri="{BB962C8B-B14F-4D97-AF65-F5344CB8AC3E}">
        <p14:creationId xmlns:p14="http://schemas.microsoft.com/office/powerpoint/2010/main" val="5909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6581" y="1593273"/>
            <a:ext cx="10958945" cy="2493818"/>
          </a:xfrm>
        </p:spPr>
        <p:txBody>
          <a:bodyPr/>
          <a:lstStyle/>
          <a:p>
            <a:pPr marL="0" marR="0" algn="r" rtl="1">
              <a:spcBef>
                <a:spcPts val="0"/>
              </a:spcBef>
              <a:spcAft>
                <a:spcPts val="0"/>
              </a:spcAft>
            </a:pPr>
            <a:r>
              <a:rPr lang="fa-IR" sz="2800" b="1" dirty="0">
                <a:latin typeface="Tahoma" panose="020B0604030504040204" pitchFamily="34" charset="0"/>
                <a:ea typeface="Times New Roman" panose="02020603050405020304" pitchFamily="18" charset="0"/>
                <a:cs typeface="B Nazanin" panose="00000400000000000000" pitchFamily="2" charset="-78"/>
              </a:rPr>
              <a:t>ماده </a:t>
            </a:r>
            <a:r>
              <a:rPr lang="fa-IR" sz="2800" b="1" dirty="0" smtClean="0">
                <a:latin typeface="Tahoma" panose="020B0604030504040204" pitchFamily="34" charset="0"/>
                <a:ea typeface="Times New Roman" panose="02020603050405020304" pitchFamily="18" charset="0"/>
                <a:cs typeface="B Nazanin" panose="00000400000000000000" pitchFamily="2" charset="-78"/>
              </a:rPr>
              <a:t>7</a:t>
            </a:r>
          </a:p>
          <a:p>
            <a:pPr marL="0" marR="0" indent="0" algn="r" rtl="1">
              <a:spcBef>
                <a:spcPts val="0"/>
              </a:spcBef>
              <a:spcAft>
                <a:spcPts val="0"/>
              </a:spcAft>
              <a:buNone/>
            </a:pPr>
            <a:r>
              <a:rPr lang="fa-IR" sz="2800" b="1" dirty="0">
                <a:latin typeface="Times New Roman" panose="02020603050405020304" pitchFamily="18" charset="0"/>
                <a:ea typeface="Times New Roman" panose="02020603050405020304" pitchFamily="18" charset="0"/>
                <a:cs typeface="B Nazanin" panose="00000400000000000000" pitchFamily="2" charset="-78"/>
              </a:rPr>
              <a:t/>
            </a:r>
            <a:br>
              <a:rPr lang="fa-IR" sz="2800" b="1" dirty="0">
                <a:latin typeface="Times New Roman" panose="02020603050405020304" pitchFamily="18" charset="0"/>
                <a:ea typeface="Times New Roman" panose="02020603050405020304" pitchFamily="18" charset="0"/>
                <a:cs typeface="B Nazanin" panose="00000400000000000000" pitchFamily="2" charset="-78"/>
              </a:rPr>
            </a:br>
            <a:r>
              <a:rPr lang="fa-IR" sz="2800" b="1" dirty="0">
                <a:latin typeface="Tahoma" panose="020B0604030504040204" pitchFamily="34" charset="0"/>
                <a:ea typeface="Times New Roman" panose="02020603050405020304" pitchFamily="18" charset="0"/>
                <a:cs typeface="B Nazanin" panose="00000400000000000000" pitchFamily="2" charset="-78"/>
              </a:rPr>
              <a:t>قرارداد كار عبارتست از قرارداد كتبي يا شفاهي كه به موجب آن كارگر در قبال دريافت حق السعي كاري را براي مدت موقت يا مدت، غيرموقت براي كارفرما انجام مي‌دهد</a:t>
            </a:r>
            <a:endParaRPr lang="en-US" sz="2800" dirty="0">
              <a:latin typeface="Times New Roman" panose="02020603050405020304" pitchFamily="18" charset="0"/>
              <a:ea typeface="Times New Roman" panose="02020603050405020304" pitchFamily="18" charset="0"/>
            </a:endParaRPr>
          </a:p>
          <a:p>
            <a:pPr marL="0" indent="0" algn="r" rtl="1">
              <a:buNone/>
            </a:pPr>
            <a:endParaRPr lang="en-US" dirty="0">
              <a:cs typeface="B Nazanin" panose="00000400000000000000" pitchFamily="2" charset="-78"/>
            </a:endParaRPr>
          </a:p>
        </p:txBody>
      </p:sp>
    </p:spTree>
    <p:extLst>
      <p:ext uri="{BB962C8B-B14F-4D97-AF65-F5344CB8AC3E}">
        <p14:creationId xmlns:p14="http://schemas.microsoft.com/office/powerpoint/2010/main" val="93162151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178</TotalTime>
  <Words>106</Words>
  <Application>Microsoft Office PowerPoint</Application>
  <PresentationFormat>Widescreen</PresentationFormat>
  <Paragraphs>79</Paragraphs>
  <Slides>32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B Nazanin</vt:lpstr>
      <vt:lpstr>B Titr</vt:lpstr>
      <vt:lpstr>Calibri</vt:lpstr>
      <vt:lpstr>Tahoma</vt:lpstr>
      <vt:lpstr>Times New Roman</vt:lpstr>
      <vt:lpstr>Tw Cen MT</vt:lpstr>
      <vt:lpstr>Droplet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علی افشون</dc:creator>
  <cp:lastModifiedBy>علی افشون</cp:lastModifiedBy>
  <cp:revision>33</cp:revision>
  <dcterms:created xsi:type="dcterms:W3CDTF">2021-05-24T07:39:49Z</dcterms:created>
  <dcterms:modified xsi:type="dcterms:W3CDTF">2021-05-24T10:49:58Z</dcterms:modified>
</cp:coreProperties>
</file>